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5"/>
  </p:notesMasterIdLst>
  <p:sldIdLst>
    <p:sldId id="257" r:id="rId2"/>
    <p:sldId id="616" r:id="rId3"/>
    <p:sldId id="646" r:id="rId4"/>
    <p:sldId id="662" r:id="rId5"/>
    <p:sldId id="661" r:id="rId6"/>
    <p:sldId id="668" r:id="rId7"/>
    <p:sldId id="701" r:id="rId8"/>
    <p:sldId id="696" r:id="rId9"/>
    <p:sldId id="718" r:id="rId10"/>
    <p:sldId id="719" r:id="rId11"/>
    <p:sldId id="697" r:id="rId12"/>
    <p:sldId id="698" r:id="rId13"/>
    <p:sldId id="704" r:id="rId14"/>
    <p:sldId id="699" r:id="rId15"/>
    <p:sldId id="700" r:id="rId16"/>
    <p:sldId id="703" r:id="rId17"/>
    <p:sldId id="705" r:id="rId18"/>
    <p:sldId id="663" r:id="rId19"/>
    <p:sldId id="711" r:id="rId20"/>
    <p:sldId id="720" r:id="rId21"/>
    <p:sldId id="721" r:id="rId22"/>
    <p:sldId id="706" r:id="rId23"/>
    <p:sldId id="707" r:id="rId24"/>
    <p:sldId id="665" r:id="rId25"/>
    <p:sldId id="666" r:id="rId26"/>
    <p:sldId id="709" r:id="rId27"/>
    <p:sldId id="713" r:id="rId28"/>
    <p:sldId id="710" r:id="rId29"/>
    <p:sldId id="708" r:id="rId30"/>
    <p:sldId id="715" r:id="rId31"/>
    <p:sldId id="714" r:id="rId32"/>
    <p:sldId id="667" r:id="rId33"/>
    <p:sldId id="712" r:id="rId34"/>
    <p:sldId id="716" r:id="rId35"/>
    <p:sldId id="717" r:id="rId36"/>
    <p:sldId id="726" r:id="rId37"/>
    <p:sldId id="722" r:id="rId38"/>
    <p:sldId id="723" r:id="rId39"/>
    <p:sldId id="725" r:id="rId40"/>
    <p:sldId id="727" r:id="rId41"/>
    <p:sldId id="676" r:id="rId42"/>
    <p:sldId id="669" r:id="rId43"/>
    <p:sldId id="677" r:id="rId44"/>
    <p:sldId id="729" r:id="rId45"/>
    <p:sldId id="678" r:id="rId46"/>
    <p:sldId id="679" r:id="rId47"/>
    <p:sldId id="680" r:id="rId48"/>
    <p:sldId id="681" r:id="rId49"/>
    <p:sldId id="682" r:id="rId50"/>
    <p:sldId id="683" r:id="rId51"/>
    <p:sldId id="685" r:id="rId52"/>
    <p:sldId id="686" r:id="rId53"/>
    <p:sldId id="687" r:id="rId54"/>
    <p:sldId id="688" r:id="rId55"/>
    <p:sldId id="689" r:id="rId56"/>
    <p:sldId id="690" r:id="rId57"/>
    <p:sldId id="691" r:id="rId58"/>
    <p:sldId id="692" r:id="rId59"/>
    <p:sldId id="672" r:id="rId60"/>
    <p:sldId id="730" r:id="rId61"/>
    <p:sldId id="675" r:id="rId62"/>
    <p:sldId id="693" r:id="rId63"/>
    <p:sldId id="69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50D29A-582B-7A4C-9027-24A3EB20882B}">
          <p14:sldIdLst>
            <p14:sldId id="257"/>
            <p14:sldId id="616"/>
          </p14:sldIdLst>
        </p14:section>
        <p14:section name="Overview" id="{9152E013-02C5-A549-BCB7-091E44867FF3}">
          <p14:sldIdLst>
            <p14:sldId id="646"/>
          </p14:sldIdLst>
        </p14:section>
        <p14:section name="Gestalt principles" id="{F8A13C38-8BEE-CA4A-9393-FDB5961655FE}">
          <p14:sldIdLst>
            <p14:sldId id="662"/>
            <p14:sldId id="661"/>
            <p14:sldId id="668"/>
            <p14:sldId id="701"/>
            <p14:sldId id="696"/>
            <p14:sldId id="718"/>
            <p14:sldId id="719"/>
            <p14:sldId id="697"/>
            <p14:sldId id="698"/>
            <p14:sldId id="704"/>
            <p14:sldId id="699"/>
            <p14:sldId id="700"/>
            <p14:sldId id="703"/>
            <p14:sldId id="705"/>
            <p14:sldId id="663"/>
            <p14:sldId id="711"/>
            <p14:sldId id="720"/>
            <p14:sldId id="721"/>
            <p14:sldId id="706"/>
            <p14:sldId id="707"/>
            <p14:sldId id="665"/>
            <p14:sldId id="666"/>
            <p14:sldId id="709"/>
            <p14:sldId id="713"/>
            <p14:sldId id="710"/>
            <p14:sldId id="708"/>
            <p14:sldId id="715"/>
            <p14:sldId id="714"/>
            <p14:sldId id="667"/>
            <p14:sldId id="712"/>
            <p14:sldId id="716"/>
            <p14:sldId id="717"/>
            <p14:sldId id="726"/>
            <p14:sldId id="722"/>
            <p14:sldId id="723"/>
            <p14:sldId id="725"/>
            <p14:sldId id="727"/>
            <p14:sldId id="676"/>
          </p14:sldIdLst>
        </p14:section>
        <p14:section name="Hierarchy" id="{BEB2CC96-E6B7-354E-BC69-A149024D2F1A}">
          <p14:sldIdLst>
            <p14:sldId id="669"/>
            <p14:sldId id="677"/>
            <p14:sldId id="729"/>
            <p14:sldId id="678"/>
            <p14:sldId id="679"/>
            <p14:sldId id="680"/>
            <p14:sldId id="681"/>
            <p14:sldId id="682"/>
            <p14:sldId id="683"/>
          </p14:sldIdLst>
        </p14:section>
        <p14:section name="Alignment" id="{699DCD4E-2F93-1A47-B506-AD40F07E28E9}">
          <p14:sldIdLst>
            <p14:sldId id="685"/>
            <p14:sldId id="686"/>
            <p14:sldId id="687"/>
            <p14:sldId id="688"/>
            <p14:sldId id="689"/>
            <p14:sldId id="690"/>
            <p14:sldId id="691"/>
            <p14:sldId id="692"/>
          </p14:sldIdLst>
        </p14:section>
        <p14:section name="Untitled Section" id="{DB241D1F-5651-7846-8384-00BBD8CCEE21}">
          <p14:sldIdLst>
            <p14:sldId id="672"/>
            <p14:sldId id="730"/>
          </p14:sldIdLst>
        </p14:section>
        <p14:section name="Alignment and Grids" id="{A91252C7-253C-B448-B275-128ECC3EBD6F}">
          <p14:sldIdLst>
            <p14:sldId id="675"/>
            <p14:sldId id="693"/>
            <p14:sldId id="6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5687"/>
  </p:normalViewPr>
  <p:slideViewPr>
    <p:cSldViewPr snapToGrid="0" snapToObjects="1">
      <p:cViewPr varScale="1">
        <p:scale>
          <a:sx n="128" d="100"/>
          <a:sy n="128" d="100"/>
        </p:scale>
        <p:origin x="11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D0D6C-137D-024A-9792-1378B1392CBD}" type="datetimeFigureOut">
              <a:rPr lang="en-US" smtClean="0"/>
              <a:t>9/18/24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CFF83-FE40-E34E-9A43-68AFB1B451E7}" type="slidenum">
              <a:rPr lang="en-US" smtClean="0"/>
              <a:t>‹#›</a:t>
            </a:fld>
            <a:endParaRPr lang="en-US"/>
          </a:p>
        </p:txBody>
      </p:sp>
    </p:spTree>
    <p:extLst>
      <p:ext uri="{BB962C8B-B14F-4D97-AF65-F5344CB8AC3E}">
        <p14:creationId xmlns:p14="http://schemas.microsoft.com/office/powerpoint/2010/main" val="78700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2</a:t>
            </a:fld>
            <a:endParaRPr lang="en-US"/>
          </a:p>
        </p:txBody>
      </p:sp>
    </p:spTree>
    <p:extLst>
      <p:ext uri="{BB962C8B-B14F-4D97-AF65-F5344CB8AC3E}">
        <p14:creationId xmlns:p14="http://schemas.microsoft.com/office/powerpoint/2010/main" val="3792824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45227-AC26-6156-9327-4B8CF764BF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9453C-E905-C620-DB22-85485A1D54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BA0D23-C41C-6B9D-B135-60A4F314EF36}"/>
              </a:ext>
            </a:extLst>
          </p:cNvPr>
          <p:cNvSpPr>
            <a:spLocks noGrp="1"/>
          </p:cNvSpPr>
          <p:nvPr>
            <p:ph type="dt" sz="half" idx="10"/>
          </p:nvPr>
        </p:nvSpPr>
        <p:spPr/>
        <p:txBody>
          <a:bodyPr/>
          <a:lstStyle/>
          <a:p>
            <a:fld id="{DAE856EC-134F-4749-B2EA-ACE3C82AE9BE}" type="datetimeFigureOut">
              <a:rPr lang="en-US" smtClean="0"/>
              <a:t>9/18/24</a:t>
            </a:fld>
            <a:endParaRPr lang="en-US"/>
          </a:p>
        </p:txBody>
      </p:sp>
      <p:sp>
        <p:nvSpPr>
          <p:cNvPr id="5" name="Footer Placeholder 4">
            <a:extLst>
              <a:ext uri="{FF2B5EF4-FFF2-40B4-BE49-F238E27FC236}">
                <a16:creationId xmlns:a16="http://schemas.microsoft.com/office/drawing/2014/main" id="{5D37F713-5362-E6D7-ECA0-A523F16C6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55764-E979-A50C-BC93-1350A1A3FE79}"/>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37785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B78D-4722-D24E-8634-0DE6B5B50A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9A92EF-2242-B158-DFCD-6E729D4660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94649-B18E-6DC6-A36E-364E483A4314}"/>
              </a:ext>
            </a:extLst>
          </p:cNvPr>
          <p:cNvSpPr>
            <a:spLocks noGrp="1"/>
          </p:cNvSpPr>
          <p:nvPr>
            <p:ph type="dt" sz="half" idx="10"/>
          </p:nvPr>
        </p:nvSpPr>
        <p:spPr/>
        <p:txBody>
          <a:bodyPr/>
          <a:lstStyle/>
          <a:p>
            <a:fld id="{DAE856EC-134F-4749-B2EA-ACE3C82AE9BE}" type="datetimeFigureOut">
              <a:rPr lang="en-US" smtClean="0"/>
              <a:t>9/18/24</a:t>
            </a:fld>
            <a:endParaRPr lang="en-US"/>
          </a:p>
        </p:txBody>
      </p:sp>
      <p:sp>
        <p:nvSpPr>
          <p:cNvPr id="5" name="Footer Placeholder 4">
            <a:extLst>
              <a:ext uri="{FF2B5EF4-FFF2-40B4-BE49-F238E27FC236}">
                <a16:creationId xmlns:a16="http://schemas.microsoft.com/office/drawing/2014/main" id="{EFC190F8-C743-3F12-76FD-62B2F940D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0F79D-D9D2-BCF6-DCF6-002CAF65067C}"/>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02172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04683A-9237-8B81-8469-FBF06E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E57CA8-58B7-C33D-86CE-1ECFDF941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B0AA4-9DDF-0ED3-2DFE-EE5274F3D55C}"/>
              </a:ext>
            </a:extLst>
          </p:cNvPr>
          <p:cNvSpPr>
            <a:spLocks noGrp="1"/>
          </p:cNvSpPr>
          <p:nvPr>
            <p:ph type="dt" sz="half" idx="10"/>
          </p:nvPr>
        </p:nvSpPr>
        <p:spPr/>
        <p:txBody>
          <a:bodyPr/>
          <a:lstStyle/>
          <a:p>
            <a:fld id="{DAE856EC-134F-4749-B2EA-ACE3C82AE9BE}" type="datetimeFigureOut">
              <a:rPr lang="en-US" smtClean="0"/>
              <a:t>9/18/24</a:t>
            </a:fld>
            <a:endParaRPr lang="en-US"/>
          </a:p>
        </p:txBody>
      </p:sp>
      <p:sp>
        <p:nvSpPr>
          <p:cNvPr id="5" name="Footer Placeholder 4">
            <a:extLst>
              <a:ext uri="{FF2B5EF4-FFF2-40B4-BE49-F238E27FC236}">
                <a16:creationId xmlns:a16="http://schemas.microsoft.com/office/drawing/2014/main" id="{68DD632C-4E50-6F1C-E08B-3F53EF895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9F91E-5C61-6152-885F-0266654D0750}"/>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76520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2BCD-93DA-27CC-04FB-070922C97B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6D26F4-2C1C-FDCF-6D76-6D09FC1E9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4F540D-909B-5FDD-2C07-588961C3DA46}"/>
              </a:ext>
            </a:extLst>
          </p:cNvPr>
          <p:cNvSpPr>
            <a:spLocks noGrp="1"/>
          </p:cNvSpPr>
          <p:nvPr>
            <p:ph type="dt" sz="half" idx="10"/>
          </p:nvPr>
        </p:nvSpPr>
        <p:spPr/>
        <p:txBody>
          <a:bodyPr/>
          <a:lstStyle/>
          <a:p>
            <a:fld id="{DAE856EC-134F-4749-B2EA-ACE3C82AE9BE}" type="datetimeFigureOut">
              <a:rPr lang="en-US" smtClean="0"/>
              <a:t>9/18/24</a:t>
            </a:fld>
            <a:endParaRPr lang="en-US"/>
          </a:p>
        </p:txBody>
      </p:sp>
      <p:sp>
        <p:nvSpPr>
          <p:cNvPr id="5" name="Footer Placeholder 4">
            <a:extLst>
              <a:ext uri="{FF2B5EF4-FFF2-40B4-BE49-F238E27FC236}">
                <a16:creationId xmlns:a16="http://schemas.microsoft.com/office/drawing/2014/main" id="{B1F76D6C-1F55-5F92-27AC-F54B32D3F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08EBC-048B-6C16-A575-8BFB22F135F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63314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9A32-F079-1A08-D0D6-11C455BD0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0AD90-C4EA-CECC-8285-846ECE6925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BCA4C-A553-BEBC-8E92-FBAC45472D64}"/>
              </a:ext>
            </a:extLst>
          </p:cNvPr>
          <p:cNvSpPr>
            <a:spLocks noGrp="1"/>
          </p:cNvSpPr>
          <p:nvPr>
            <p:ph type="dt" sz="half" idx="10"/>
          </p:nvPr>
        </p:nvSpPr>
        <p:spPr/>
        <p:txBody>
          <a:bodyPr/>
          <a:lstStyle/>
          <a:p>
            <a:fld id="{DAE856EC-134F-4749-B2EA-ACE3C82AE9BE}" type="datetimeFigureOut">
              <a:rPr lang="en-US" smtClean="0"/>
              <a:t>9/18/24</a:t>
            </a:fld>
            <a:endParaRPr lang="en-US"/>
          </a:p>
        </p:txBody>
      </p:sp>
      <p:sp>
        <p:nvSpPr>
          <p:cNvPr id="5" name="Footer Placeholder 4">
            <a:extLst>
              <a:ext uri="{FF2B5EF4-FFF2-40B4-BE49-F238E27FC236}">
                <a16:creationId xmlns:a16="http://schemas.microsoft.com/office/drawing/2014/main" id="{1B0FED9B-F80E-7E28-29F4-7E2E2BA27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05450-AB63-A6A8-3230-7D4CF0A15ABC}"/>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12753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978F-FA38-8FB6-43F3-C7D39B2939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C06E2B-B53F-47A5-3EF0-7E71494901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1F9897-2A3E-20F6-37E3-FB4ACBFEA8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CE6D4C-AB38-1B4D-BDFC-82CB90C87D97}"/>
              </a:ext>
            </a:extLst>
          </p:cNvPr>
          <p:cNvSpPr>
            <a:spLocks noGrp="1"/>
          </p:cNvSpPr>
          <p:nvPr>
            <p:ph type="dt" sz="half" idx="10"/>
          </p:nvPr>
        </p:nvSpPr>
        <p:spPr/>
        <p:txBody>
          <a:bodyPr/>
          <a:lstStyle/>
          <a:p>
            <a:fld id="{DAE856EC-134F-4749-B2EA-ACE3C82AE9BE}" type="datetimeFigureOut">
              <a:rPr lang="en-US" smtClean="0"/>
              <a:t>9/18/24</a:t>
            </a:fld>
            <a:endParaRPr lang="en-US"/>
          </a:p>
        </p:txBody>
      </p:sp>
      <p:sp>
        <p:nvSpPr>
          <p:cNvPr id="6" name="Footer Placeholder 5">
            <a:extLst>
              <a:ext uri="{FF2B5EF4-FFF2-40B4-BE49-F238E27FC236}">
                <a16:creationId xmlns:a16="http://schemas.microsoft.com/office/drawing/2014/main" id="{5616EF74-431D-2C1E-9A0F-A832BD79C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B9941-0D8A-9C12-C7E8-5527E7B538E6}"/>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25349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B755-3176-D73F-AFCD-2466D03FE7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74BA34-3C48-2959-7E04-E12B350D8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0A8BC4-36F4-28AC-690C-896A412CB0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345778-715D-E4F7-F1E3-873CE7F593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8FB985-6237-2F66-AF96-6845C7CDF1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DCDC7E-BB0E-18CA-CB39-6A690CC62E6E}"/>
              </a:ext>
            </a:extLst>
          </p:cNvPr>
          <p:cNvSpPr>
            <a:spLocks noGrp="1"/>
          </p:cNvSpPr>
          <p:nvPr>
            <p:ph type="dt" sz="half" idx="10"/>
          </p:nvPr>
        </p:nvSpPr>
        <p:spPr/>
        <p:txBody>
          <a:bodyPr/>
          <a:lstStyle/>
          <a:p>
            <a:fld id="{DAE856EC-134F-4749-B2EA-ACE3C82AE9BE}" type="datetimeFigureOut">
              <a:rPr lang="en-US" smtClean="0"/>
              <a:t>9/18/24</a:t>
            </a:fld>
            <a:endParaRPr lang="en-US"/>
          </a:p>
        </p:txBody>
      </p:sp>
      <p:sp>
        <p:nvSpPr>
          <p:cNvPr id="8" name="Footer Placeholder 7">
            <a:extLst>
              <a:ext uri="{FF2B5EF4-FFF2-40B4-BE49-F238E27FC236}">
                <a16:creationId xmlns:a16="http://schemas.microsoft.com/office/drawing/2014/main" id="{4674160B-A30C-4780-C9D8-0A593DEC10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8E8FAA-96F5-2EF7-10A4-52E54245CA53}"/>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20200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64BB-808B-A784-F118-FC3FF6B636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A6CBF6-0DE9-9A34-5295-A39CE99E7869}"/>
              </a:ext>
            </a:extLst>
          </p:cNvPr>
          <p:cNvSpPr>
            <a:spLocks noGrp="1"/>
          </p:cNvSpPr>
          <p:nvPr>
            <p:ph type="dt" sz="half" idx="10"/>
          </p:nvPr>
        </p:nvSpPr>
        <p:spPr/>
        <p:txBody>
          <a:bodyPr/>
          <a:lstStyle/>
          <a:p>
            <a:fld id="{DAE856EC-134F-4749-B2EA-ACE3C82AE9BE}" type="datetimeFigureOut">
              <a:rPr lang="en-US" smtClean="0"/>
              <a:t>9/18/24</a:t>
            </a:fld>
            <a:endParaRPr lang="en-US"/>
          </a:p>
        </p:txBody>
      </p:sp>
      <p:sp>
        <p:nvSpPr>
          <p:cNvPr id="4" name="Footer Placeholder 3">
            <a:extLst>
              <a:ext uri="{FF2B5EF4-FFF2-40B4-BE49-F238E27FC236}">
                <a16:creationId xmlns:a16="http://schemas.microsoft.com/office/drawing/2014/main" id="{25AFBE69-D62F-4132-0270-6818351C82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A74548-A1EC-97F1-EF3C-78E831C223A7}"/>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28844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5FA85-FC80-64D8-47A6-5346BEFFF17C}"/>
              </a:ext>
            </a:extLst>
          </p:cNvPr>
          <p:cNvSpPr>
            <a:spLocks noGrp="1"/>
          </p:cNvSpPr>
          <p:nvPr>
            <p:ph type="dt" sz="half" idx="10"/>
          </p:nvPr>
        </p:nvSpPr>
        <p:spPr/>
        <p:txBody>
          <a:bodyPr/>
          <a:lstStyle/>
          <a:p>
            <a:fld id="{DAE856EC-134F-4749-B2EA-ACE3C82AE9BE}" type="datetimeFigureOut">
              <a:rPr lang="en-US" smtClean="0"/>
              <a:t>9/18/24</a:t>
            </a:fld>
            <a:endParaRPr lang="en-US"/>
          </a:p>
        </p:txBody>
      </p:sp>
      <p:sp>
        <p:nvSpPr>
          <p:cNvPr id="3" name="Footer Placeholder 2">
            <a:extLst>
              <a:ext uri="{FF2B5EF4-FFF2-40B4-BE49-F238E27FC236}">
                <a16:creationId xmlns:a16="http://schemas.microsoft.com/office/drawing/2014/main" id="{B9814172-D8CA-9EF4-0236-6825931BFD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D98833-179A-7C1F-165C-1FE3E8797C4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9064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80A5-6214-0EB3-240A-7DC1D54DA6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A84089-0E74-FA55-E4CC-BDFB2CB16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815B97-02CF-0120-44B0-1310747E5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705A31-DBE4-0C9E-3265-EE2B20656712}"/>
              </a:ext>
            </a:extLst>
          </p:cNvPr>
          <p:cNvSpPr>
            <a:spLocks noGrp="1"/>
          </p:cNvSpPr>
          <p:nvPr>
            <p:ph type="dt" sz="half" idx="10"/>
          </p:nvPr>
        </p:nvSpPr>
        <p:spPr/>
        <p:txBody>
          <a:bodyPr/>
          <a:lstStyle/>
          <a:p>
            <a:fld id="{DAE856EC-134F-4749-B2EA-ACE3C82AE9BE}" type="datetimeFigureOut">
              <a:rPr lang="en-US" smtClean="0"/>
              <a:t>9/18/24</a:t>
            </a:fld>
            <a:endParaRPr lang="en-US"/>
          </a:p>
        </p:txBody>
      </p:sp>
      <p:sp>
        <p:nvSpPr>
          <p:cNvPr id="6" name="Footer Placeholder 5">
            <a:extLst>
              <a:ext uri="{FF2B5EF4-FFF2-40B4-BE49-F238E27FC236}">
                <a16:creationId xmlns:a16="http://schemas.microsoft.com/office/drawing/2014/main" id="{7687729E-37E2-4D6C-B876-68DA8B5208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5C4C82-E125-5D52-2195-7A187B54409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67108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6C78-2E3B-6547-1731-07FCD98AB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6B2814-772B-AA65-FD73-16900DF128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B81FC0-8773-2B53-2D45-41625970D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6ACAB-C0EA-7501-E9E3-94855912FF84}"/>
              </a:ext>
            </a:extLst>
          </p:cNvPr>
          <p:cNvSpPr>
            <a:spLocks noGrp="1"/>
          </p:cNvSpPr>
          <p:nvPr>
            <p:ph type="dt" sz="half" idx="10"/>
          </p:nvPr>
        </p:nvSpPr>
        <p:spPr/>
        <p:txBody>
          <a:bodyPr/>
          <a:lstStyle/>
          <a:p>
            <a:fld id="{DAE856EC-134F-4749-B2EA-ACE3C82AE9BE}" type="datetimeFigureOut">
              <a:rPr lang="en-US" smtClean="0"/>
              <a:t>9/18/24</a:t>
            </a:fld>
            <a:endParaRPr lang="en-US"/>
          </a:p>
        </p:txBody>
      </p:sp>
      <p:sp>
        <p:nvSpPr>
          <p:cNvPr id="6" name="Footer Placeholder 5">
            <a:extLst>
              <a:ext uri="{FF2B5EF4-FFF2-40B4-BE49-F238E27FC236}">
                <a16:creationId xmlns:a16="http://schemas.microsoft.com/office/drawing/2014/main" id="{1C8018BC-D9FA-23B8-EC26-7CF5D9048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651AD-F7C0-0D68-77C0-D4D1B5F307B7}"/>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516819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D4AF26-B451-05D8-92BD-902F72A40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8D439-C06C-B066-9D9A-AF98D287F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D67BE-8989-553A-86F0-CAE432AE4F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856EC-134F-4749-B2EA-ACE3C82AE9BE}" type="datetimeFigureOut">
              <a:rPr lang="en-US" smtClean="0"/>
              <a:t>9/18/24</a:t>
            </a:fld>
            <a:endParaRPr lang="en-US"/>
          </a:p>
        </p:txBody>
      </p:sp>
      <p:sp>
        <p:nvSpPr>
          <p:cNvPr id="5" name="Footer Placeholder 4">
            <a:extLst>
              <a:ext uri="{FF2B5EF4-FFF2-40B4-BE49-F238E27FC236}">
                <a16:creationId xmlns:a16="http://schemas.microsoft.com/office/drawing/2014/main" id="{E634FC08-8954-3101-ECEB-F583FECD08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E35C22-7007-1876-258D-E59BB2FBBB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8167C-29BA-0F4F-ADEA-B06CA75D9A86}" type="slidenum">
              <a:rPr lang="en-US" smtClean="0"/>
              <a:t>‹#›</a:t>
            </a:fld>
            <a:endParaRPr lang="en-US"/>
          </a:p>
        </p:txBody>
      </p:sp>
    </p:spTree>
    <p:extLst>
      <p:ext uri="{BB962C8B-B14F-4D97-AF65-F5344CB8AC3E}">
        <p14:creationId xmlns:p14="http://schemas.microsoft.com/office/powerpoint/2010/main" val="18662349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nngroup.com/articles/common-region/" TargetMode="External"/><Relationship Id="rId3" Type="http://schemas.openxmlformats.org/officeDocument/2006/relationships/hyperlink" Target="https://balsamiq.com/learn/articles/visual-hierarchy-and-alignment/" TargetMode="External"/><Relationship Id="rId7" Type="http://schemas.openxmlformats.org/officeDocument/2006/relationships/hyperlink" Target="https://uxmisfit.com/2019/04/23/ui-design-in-practice-gestalt-principles/" TargetMode="External"/><Relationship Id="rId2" Type="http://schemas.openxmlformats.org/officeDocument/2006/relationships/hyperlink" Target="https://www.toptal.com/designers/ui/gestalt-principles-of-design#:~:text=There%20are%20six%20individual%20principles,gestalt%2C%20such%20as%20common%20fate" TargetMode="External"/><Relationship Id="rId1" Type="http://schemas.openxmlformats.org/officeDocument/2006/relationships/slideLayout" Target="../slideLayouts/slideLayout2.xml"/><Relationship Id="rId6" Type="http://schemas.openxmlformats.org/officeDocument/2006/relationships/hyperlink" Target="https://medium.muz.li/gestalt-principles-in-ui-design-6b75a41e9965" TargetMode="External"/><Relationship Id="rId5" Type="http://schemas.openxmlformats.org/officeDocument/2006/relationships/hyperlink" Target="https://tomkenny.design/articles/false-simplicity" TargetMode="External"/><Relationship Id="rId4" Type="http://schemas.openxmlformats.org/officeDocument/2006/relationships/hyperlink" Target="https://www.interaction-design.org/literature/article/simplicity-in-design-4-ways-to-achieve-simplicity-in-your-designs" TargetMode="External"/><Relationship Id="rId9" Type="http://schemas.openxmlformats.org/officeDocument/2006/relationships/hyperlink" Target="https://katecodonnell.medium.com/gestalt-and-design-symmetry-29fdde5b24e0"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darkpatterns.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19AC-00D8-134C-A11B-8CA9C53A9304}"/>
              </a:ext>
            </a:extLst>
          </p:cNvPr>
          <p:cNvSpPr>
            <a:spLocks noGrp="1"/>
          </p:cNvSpPr>
          <p:nvPr>
            <p:ph type="title"/>
          </p:nvPr>
        </p:nvSpPr>
        <p:spPr/>
        <p:txBody>
          <a:bodyPr>
            <a:normAutofit/>
          </a:bodyPr>
          <a:lstStyle/>
          <a:p>
            <a:r>
              <a:rPr lang="en-US" dirty="0"/>
              <a:t>User interface design</a:t>
            </a:r>
          </a:p>
        </p:txBody>
      </p:sp>
      <p:sp>
        <p:nvSpPr>
          <p:cNvPr id="8" name="TextBox 7">
            <a:extLst>
              <a:ext uri="{FF2B5EF4-FFF2-40B4-BE49-F238E27FC236}">
                <a16:creationId xmlns:a16="http://schemas.microsoft.com/office/drawing/2014/main" id="{02CF59E2-5870-6840-8E6F-913135309460}"/>
              </a:ext>
            </a:extLst>
          </p:cNvPr>
          <p:cNvSpPr txBox="1"/>
          <p:nvPr/>
        </p:nvSpPr>
        <p:spPr>
          <a:xfrm>
            <a:off x="10686361" y="6290631"/>
            <a:ext cx="602473" cy="369332"/>
          </a:xfrm>
          <a:prstGeom prst="rect">
            <a:avLst/>
          </a:prstGeom>
          <a:noFill/>
        </p:spPr>
        <p:txBody>
          <a:bodyPr wrap="none" rtlCol="0">
            <a:spAutoFit/>
          </a:bodyPr>
          <a:lstStyle/>
          <a:p>
            <a:r>
              <a:rPr lang="en-US" dirty="0" err="1"/>
              <a:t>xkcd</a:t>
            </a:r>
            <a:endParaRPr lang="en-US" dirty="0"/>
          </a:p>
        </p:txBody>
      </p:sp>
      <p:pic>
        <p:nvPicPr>
          <p:cNvPr id="1026" name="Picture 2" descr="xkcd: State Borders">
            <a:extLst>
              <a:ext uri="{FF2B5EF4-FFF2-40B4-BE49-F238E27FC236}">
                <a16:creationId xmlns:a16="http://schemas.microsoft.com/office/drawing/2014/main" id="{6EB1BA6F-525A-CB70-FCC4-4D698C2FA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9108" y="1530751"/>
            <a:ext cx="7107897" cy="512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85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964-DAE9-A8E3-E19D-E1A475346702}"/>
              </a:ext>
            </a:extLst>
          </p:cNvPr>
          <p:cNvSpPr>
            <a:spLocks noGrp="1"/>
          </p:cNvSpPr>
          <p:nvPr>
            <p:ph type="title"/>
          </p:nvPr>
        </p:nvSpPr>
        <p:spPr/>
        <p:txBody>
          <a:bodyPr/>
          <a:lstStyle/>
          <a:p>
            <a:r>
              <a:rPr lang="en-US" dirty="0"/>
              <a:t>Which of these use the proximity principle?</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E8BF123B-C4DD-8CF1-1C33-D1DE3456A503}"/>
              </a:ext>
            </a:extLst>
          </p:cNvPr>
          <p:cNvPicPr>
            <a:picLocks noChangeAspect="1"/>
          </p:cNvPicPr>
          <p:nvPr/>
        </p:nvPicPr>
        <p:blipFill>
          <a:blip r:embed="rId2"/>
          <a:stretch>
            <a:fillRect/>
          </a:stretch>
        </p:blipFill>
        <p:spPr>
          <a:xfrm>
            <a:off x="1243693" y="1690688"/>
            <a:ext cx="10081566" cy="4595812"/>
          </a:xfrm>
          <a:prstGeom prst="rect">
            <a:avLst/>
          </a:prstGeom>
        </p:spPr>
      </p:pic>
    </p:spTree>
    <p:extLst>
      <p:ext uri="{BB962C8B-B14F-4D97-AF65-F5344CB8AC3E}">
        <p14:creationId xmlns:p14="http://schemas.microsoft.com/office/powerpoint/2010/main" val="1823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2C3E5-FD6C-C8A8-E325-DA1D59F9E990}"/>
              </a:ext>
            </a:extLst>
          </p:cNvPr>
          <p:cNvSpPr>
            <a:spLocks noGrp="1"/>
          </p:cNvSpPr>
          <p:nvPr>
            <p:ph type="title"/>
          </p:nvPr>
        </p:nvSpPr>
        <p:spPr/>
        <p:txBody>
          <a:bodyPr/>
          <a:lstStyle/>
          <a:p>
            <a:r>
              <a:rPr lang="en-US" dirty="0"/>
              <a:t>Common region principle </a:t>
            </a:r>
          </a:p>
        </p:txBody>
      </p:sp>
      <p:sp>
        <p:nvSpPr>
          <p:cNvPr id="3" name="Content Placeholder 2">
            <a:extLst>
              <a:ext uri="{FF2B5EF4-FFF2-40B4-BE49-F238E27FC236}">
                <a16:creationId xmlns:a16="http://schemas.microsoft.com/office/drawing/2014/main" id="{F449C41A-CEDF-947C-F2DB-EC6C3CFDF01B}"/>
              </a:ext>
            </a:extLst>
          </p:cNvPr>
          <p:cNvSpPr>
            <a:spLocks noGrp="1"/>
          </p:cNvSpPr>
          <p:nvPr>
            <p:ph idx="1"/>
          </p:nvPr>
        </p:nvSpPr>
        <p:spPr>
          <a:xfrm>
            <a:off x="838200" y="1825625"/>
            <a:ext cx="3377540" cy="4351338"/>
          </a:xfrm>
        </p:spPr>
        <p:txBody>
          <a:bodyPr/>
          <a:lstStyle/>
          <a:p>
            <a:r>
              <a:rPr lang="en-US" dirty="0">
                <a:solidFill>
                  <a:srgbClr val="292929"/>
                </a:solidFill>
                <a:latin typeface="source-serif-pro"/>
              </a:rPr>
              <a:t>Related to proximity</a:t>
            </a:r>
          </a:p>
          <a:p>
            <a:r>
              <a:rPr lang="en-US" dirty="0">
                <a:solidFill>
                  <a:srgbClr val="292929"/>
                </a:solidFill>
                <a:latin typeface="source-serif-pro"/>
              </a:rPr>
              <a:t>E</a:t>
            </a:r>
            <a:r>
              <a:rPr lang="en-US" b="0" i="0" dirty="0">
                <a:solidFill>
                  <a:srgbClr val="292929"/>
                </a:solidFill>
                <a:effectLst/>
                <a:latin typeface="source-serif-pro"/>
              </a:rPr>
              <a:t>lements placed within the same region or bounding box are perceived as grouped.</a:t>
            </a:r>
          </a:p>
          <a:p>
            <a:pPr marL="0" indent="0">
              <a:buNone/>
            </a:pPr>
            <a:endParaRPr lang="en-US" b="0" i="0" dirty="0">
              <a:solidFill>
                <a:srgbClr val="292929"/>
              </a:solidFill>
              <a:effectLst/>
              <a:latin typeface="source-serif-pro"/>
            </a:endParaRPr>
          </a:p>
        </p:txBody>
      </p:sp>
      <p:pic>
        <p:nvPicPr>
          <p:cNvPr id="7" name="Picture 6" descr="Icon&#10;&#10;Description automatically generated">
            <a:extLst>
              <a:ext uri="{FF2B5EF4-FFF2-40B4-BE49-F238E27FC236}">
                <a16:creationId xmlns:a16="http://schemas.microsoft.com/office/drawing/2014/main" id="{4AC293C1-1603-DE2C-A497-03596FA8AC19}"/>
              </a:ext>
            </a:extLst>
          </p:cNvPr>
          <p:cNvPicPr>
            <a:picLocks noChangeAspect="1"/>
          </p:cNvPicPr>
          <p:nvPr/>
        </p:nvPicPr>
        <p:blipFill>
          <a:blip r:embed="rId2"/>
          <a:stretch>
            <a:fillRect/>
          </a:stretch>
        </p:blipFill>
        <p:spPr>
          <a:xfrm>
            <a:off x="5573321" y="2076450"/>
            <a:ext cx="4394200" cy="2705100"/>
          </a:xfrm>
          <a:prstGeom prst="rect">
            <a:avLst/>
          </a:prstGeom>
        </p:spPr>
      </p:pic>
    </p:spTree>
    <p:extLst>
      <p:ext uri="{BB962C8B-B14F-4D97-AF65-F5344CB8AC3E}">
        <p14:creationId xmlns:p14="http://schemas.microsoft.com/office/powerpoint/2010/main" val="97963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58E4-69AA-543B-36F6-362626362926}"/>
              </a:ext>
            </a:extLst>
          </p:cNvPr>
          <p:cNvSpPr>
            <a:spLocks noGrp="1"/>
          </p:cNvSpPr>
          <p:nvPr>
            <p:ph type="title"/>
          </p:nvPr>
        </p:nvSpPr>
        <p:spPr>
          <a:xfrm>
            <a:off x="838200" y="365125"/>
            <a:ext cx="5503223" cy="1325563"/>
          </a:xfrm>
        </p:spPr>
        <p:txBody>
          <a:bodyPr/>
          <a:lstStyle/>
          <a:p>
            <a:r>
              <a:rPr lang="en-US" dirty="0"/>
              <a:t>Common region principle and UI design</a:t>
            </a:r>
          </a:p>
        </p:txBody>
      </p:sp>
      <p:sp>
        <p:nvSpPr>
          <p:cNvPr id="3" name="Content Placeholder 2">
            <a:extLst>
              <a:ext uri="{FF2B5EF4-FFF2-40B4-BE49-F238E27FC236}">
                <a16:creationId xmlns:a16="http://schemas.microsoft.com/office/drawing/2014/main" id="{2FADB727-B970-65C7-522B-866E83921994}"/>
              </a:ext>
            </a:extLst>
          </p:cNvPr>
          <p:cNvSpPr>
            <a:spLocks noGrp="1"/>
          </p:cNvSpPr>
          <p:nvPr>
            <p:ph idx="1"/>
          </p:nvPr>
        </p:nvSpPr>
        <p:spPr>
          <a:xfrm>
            <a:off x="838200" y="1825625"/>
            <a:ext cx="4505696" cy="4351338"/>
          </a:xfrm>
        </p:spPr>
        <p:txBody>
          <a:bodyPr>
            <a:normAutofit fontScale="85000" lnSpcReduction="10000"/>
          </a:bodyPr>
          <a:lstStyle/>
          <a:p>
            <a:r>
              <a:rPr lang="en-US" dirty="0"/>
              <a:t>You can use the common region principle to </a:t>
            </a:r>
            <a:r>
              <a:rPr lang="en-US" b="0" i="0" dirty="0">
                <a:solidFill>
                  <a:srgbClr val="292929"/>
                </a:solidFill>
                <a:effectLst/>
                <a:latin typeface="source-serif-pro"/>
              </a:rPr>
              <a:t>hold together many different elements keeping them unified within larger groups. </a:t>
            </a:r>
          </a:p>
          <a:p>
            <a:r>
              <a:rPr lang="en-US" b="0" i="0" dirty="0">
                <a:solidFill>
                  <a:srgbClr val="292929"/>
                </a:solidFill>
                <a:effectLst/>
                <a:latin typeface="source-serif-pro"/>
              </a:rPr>
              <a:t>We can achieve it with the use of line, color, shape and shadow. </a:t>
            </a:r>
          </a:p>
          <a:p>
            <a:r>
              <a:rPr lang="en-US" b="0" i="0" dirty="0">
                <a:solidFill>
                  <a:srgbClr val="292929"/>
                </a:solidFill>
                <a:effectLst/>
                <a:latin typeface="source-serif-pro"/>
              </a:rPr>
              <a:t>It can often be used to bring elements into the foreground, indicating interaction or importance.</a:t>
            </a:r>
          </a:p>
          <a:p>
            <a:r>
              <a:rPr lang="en-US" dirty="0">
                <a:solidFill>
                  <a:schemeClr val="accent1">
                    <a:lumMod val="75000"/>
                  </a:schemeClr>
                </a:solidFill>
              </a:rPr>
              <a:t>H</a:t>
            </a:r>
            <a:r>
              <a:rPr lang="en-US" b="0" i="0" dirty="0">
                <a:solidFill>
                  <a:schemeClr val="accent1">
                    <a:lumMod val="75000"/>
                  </a:schemeClr>
                </a:solidFill>
                <a:effectLst/>
              </a:rPr>
              <a:t>elps people quickly and accurately understand groupings. </a:t>
            </a:r>
            <a:endParaRPr lang="en-US" dirty="0">
              <a:solidFill>
                <a:schemeClr val="accent1">
                  <a:lumMod val="75000"/>
                </a:schemeClr>
              </a:solidFill>
            </a:endParaRPr>
          </a:p>
        </p:txBody>
      </p:sp>
      <p:pic>
        <p:nvPicPr>
          <p:cNvPr id="5" name="Picture 4" descr="Graphical user interface&#10;&#10;Description automatically generated">
            <a:extLst>
              <a:ext uri="{FF2B5EF4-FFF2-40B4-BE49-F238E27FC236}">
                <a16:creationId xmlns:a16="http://schemas.microsoft.com/office/drawing/2014/main" id="{54A858C8-BE11-61DC-C413-219576A32EB4}"/>
              </a:ext>
            </a:extLst>
          </p:cNvPr>
          <p:cNvPicPr>
            <a:picLocks noChangeAspect="1"/>
          </p:cNvPicPr>
          <p:nvPr/>
        </p:nvPicPr>
        <p:blipFill>
          <a:blip r:embed="rId2"/>
          <a:stretch>
            <a:fillRect/>
          </a:stretch>
        </p:blipFill>
        <p:spPr>
          <a:xfrm>
            <a:off x="7077941" y="654957"/>
            <a:ext cx="4686300" cy="6070600"/>
          </a:xfrm>
          <a:prstGeom prst="rect">
            <a:avLst/>
          </a:prstGeom>
        </p:spPr>
      </p:pic>
    </p:spTree>
    <p:extLst>
      <p:ext uri="{BB962C8B-B14F-4D97-AF65-F5344CB8AC3E}">
        <p14:creationId xmlns:p14="http://schemas.microsoft.com/office/powerpoint/2010/main" val="3960249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86060-BF5E-FD19-E960-4ADE8FC7E2F1}"/>
              </a:ext>
            </a:extLst>
          </p:cNvPr>
          <p:cNvSpPr>
            <a:spLocks noGrp="1"/>
          </p:cNvSpPr>
          <p:nvPr>
            <p:ph type="title"/>
          </p:nvPr>
        </p:nvSpPr>
        <p:spPr/>
        <p:txBody>
          <a:bodyPr/>
          <a:lstStyle/>
          <a:p>
            <a:r>
              <a:rPr lang="en-US" dirty="0"/>
              <a:t>Common region vs other channels</a:t>
            </a:r>
          </a:p>
        </p:txBody>
      </p:sp>
      <p:pic>
        <p:nvPicPr>
          <p:cNvPr id="7" name="Picture 6" descr="Shape&#10;&#10;Description automatically generated">
            <a:extLst>
              <a:ext uri="{FF2B5EF4-FFF2-40B4-BE49-F238E27FC236}">
                <a16:creationId xmlns:a16="http://schemas.microsoft.com/office/drawing/2014/main" id="{8F1CDCE0-F7D7-79E9-538B-43C8941F6FE3}"/>
              </a:ext>
            </a:extLst>
          </p:cNvPr>
          <p:cNvPicPr>
            <a:picLocks noChangeAspect="1"/>
          </p:cNvPicPr>
          <p:nvPr/>
        </p:nvPicPr>
        <p:blipFill>
          <a:blip r:embed="rId2"/>
          <a:stretch>
            <a:fillRect/>
          </a:stretch>
        </p:blipFill>
        <p:spPr>
          <a:xfrm>
            <a:off x="2209800" y="1997075"/>
            <a:ext cx="7772400" cy="4495800"/>
          </a:xfrm>
          <a:prstGeom prst="rect">
            <a:avLst/>
          </a:prstGeom>
        </p:spPr>
      </p:pic>
    </p:spTree>
    <p:extLst>
      <p:ext uri="{BB962C8B-B14F-4D97-AF65-F5344CB8AC3E}">
        <p14:creationId xmlns:p14="http://schemas.microsoft.com/office/powerpoint/2010/main" val="1524732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C8162-E0E7-8ADF-2160-91D6F2ACBF0F}"/>
              </a:ext>
            </a:extLst>
          </p:cNvPr>
          <p:cNvSpPr>
            <a:spLocks noGrp="1"/>
          </p:cNvSpPr>
          <p:nvPr>
            <p:ph type="title"/>
          </p:nvPr>
        </p:nvSpPr>
        <p:spPr>
          <a:xfrm>
            <a:off x="838200" y="365125"/>
            <a:ext cx="4826825" cy="1325563"/>
          </a:xfrm>
        </p:spPr>
        <p:txBody>
          <a:bodyPr/>
          <a:lstStyle/>
          <a:p>
            <a:r>
              <a:rPr lang="en-US" dirty="0"/>
              <a:t>Common region examples</a:t>
            </a:r>
          </a:p>
        </p:txBody>
      </p:sp>
      <p:sp>
        <p:nvSpPr>
          <p:cNvPr id="3" name="Content Placeholder 2">
            <a:extLst>
              <a:ext uri="{FF2B5EF4-FFF2-40B4-BE49-F238E27FC236}">
                <a16:creationId xmlns:a16="http://schemas.microsoft.com/office/drawing/2014/main" id="{6F28D544-1396-22FD-63F3-56D1DD9A9513}"/>
              </a:ext>
            </a:extLst>
          </p:cNvPr>
          <p:cNvSpPr>
            <a:spLocks noGrp="1"/>
          </p:cNvSpPr>
          <p:nvPr>
            <p:ph idx="1"/>
          </p:nvPr>
        </p:nvSpPr>
        <p:spPr>
          <a:xfrm>
            <a:off x="838200" y="1825625"/>
            <a:ext cx="4398818" cy="4351338"/>
          </a:xfrm>
        </p:spPr>
        <p:txBody>
          <a:bodyPr/>
          <a:lstStyle/>
          <a:p>
            <a:r>
              <a:rPr lang="en-US" dirty="0"/>
              <a:t>Facebook groups things together within bounding boxes</a:t>
            </a:r>
          </a:p>
        </p:txBody>
      </p:sp>
      <p:pic>
        <p:nvPicPr>
          <p:cNvPr id="5" name="Picture 4" descr="Graphical user interface, application&#10;&#10;Description automatically generated">
            <a:extLst>
              <a:ext uri="{FF2B5EF4-FFF2-40B4-BE49-F238E27FC236}">
                <a16:creationId xmlns:a16="http://schemas.microsoft.com/office/drawing/2014/main" id="{A9F1BEB9-8429-9B83-E2CE-45D7DE9DFE50}"/>
              </a:ext>
            </a:extLst>
          </p:cNvPr>
          <p:cNvPicPr>
            <a:picLocks noChangeAspect="1"/>
          </p:cNvPicPr>
          <p:nvPr/>
        </p:nvPicPr>
        <p:blipFill>
          <a:blip r:embed="rId2"/>
          <a:stretch>
            <a:fillRect/>
          </a:stretch>
        </p:blipFill>
        <p:spPr>
          <a:xfrm>
            <a:off x="5665025" y="0"/>
            <a:ext cx="6324600" cy="6781800"/>
          </a:xfrm>
          <a:prstGeom prst="rect">
            <a:avLst/>
          </a:prstGeom>
        </p:spPr>
      </p:pic>
    </p:spTree>
    <p:extLst>
      <p:ext uri="{BB962C8B-B14F-4D97-AF65-F5344CB8AC3E}">
        <p14:creationId xmlns:p14="http://schemas.microsoft.com/office/powerpoint/2010/main" val="3583006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75D5-35C4-4ED6-0E9C-AA1C117B8D52}"/>
              </a:ext>
            </a:extLst>
          </p:cNvPr>
          <p:cNvSpPr>
            <a:spLocks noGrp="1"/>
          </p:cNvSpPr>
          <p:nvPr>
            <p:ph type="title"/>
          </p:nvPr>
        </p:nvSpPr>
        <p:spPr/>
        <p:txBody>
          <a:bodyPr/>
          <a:lstStyle/>
          <a:p>
            <a:r>
              <a:rPr lang="en-US" dirty="0"/>
              <a:t>Common region examples</a:t>
            </a:r>
          </a:p>
        </p:txBody>
      </p:sp>
      <p:sp>
        <p:nvSpPr>
          <p:cNvPr id="3" name="Content Placeholder 2">
            <a:extLst>
              <a:ext uri="{FF2B5EF4-FFF2-40B4-BE49-F238E27FC236}">
                <a16:creationId xmlns:a16="http://schemas.microsoft.com/office/drawing/2014/main" id="{B694BFB7-AD83-EE1F-3645-9560D01720BD}"/>
              </a:ext>
            </a:extLst>
          </p:cNvPr>
          <p:cNvSpPr>
            <a:spLocks noGrp="1"/>
          </p:cNvSpPr>
          <p:nvPr>
            <p:ph idx="1"/>
          </p:nvPr>
        </p:nvSpPr>
        <p:spPr>
          <a:xfrm>
            <a:off x="838200" y="1825625"/>
            <a:ext cx="3282538" cy="4351338"/>
          </a:xfrm>
        </p:spPr>
        <p:txBody>
          <a:bodyPr/>
          <a:lstStyle/>
          <a:p>
            <a:r>
              <a:rPr lang="en-US" dirty="0"/>
              <a:t>Pinterest groups content about pins in bounding boxes</a:t>
            </a:r>
          </a:p>
        </p:txBody>
      </p:sp>
      <p:pic>
        <p:nvPicPr>
          <p:cNvPr id="7" name="Picture 6" descr="Graphical user interface, application, website&#10;&#10;Description automatically generated">
            <a:extLst>
              <a:ext uri="{FF2B5EF4-FFF2-40B4-BE49-F238E27FC236}">
                <a16:creationId xmlns:a16="http://schemas.microsoft.com/office/drawing/2014/main" id="{E148E6E4-03BF-1384-0CA4-A8421084F05C}"/>
              </a:ext>
            </a:extLst>
          </p:cNvPr>
          <p:cNvPicPr>
            <a:picLocks noChangeAspect="1"/>
          </p:cNvPicPr>
          <p:nvPr/>
        </p:nvPicPr>
        <p:blipFill>
          <a:blip r:embed="rId2"/>
          <a:stretch>
            <a:fillRect/>
          </a:stretch>
        </p:blipFill>
        <p:spPr>
          <a:xfrm>
            <a:off x="4120738" y="1541771"/>
            <a:ext cx="7824304" cy="3774457"/>
          </a:xfrm>
          <a:prstGeom prst="rect">
            <a:avLst/>
          </a:prstGeom>
        </p:spPr>
      </p:pic>
    </p:spTree>
    <p:extLst>
      <p:ext uri="{BB962C8B-B14F-4D97-AF65-F5344CB8AC3E}">
        <p14:creationId xmlns:p14="http://schemas.microsoft.com/office/powerpoint/2010/main" val="1566439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72DA-AC3F-783A-9FCE-87C3A652D202}"/>
              </a:ext>
            </a:extLst>
          </p:cNvPr>
          <p:cNvSpPr>
            <a:spLocks noGrp="1"/>
          </p:cNvSpPr>
          <p:nvPr>
            <p:ph type="title"/>
          </p:nvPr>
        </p:nvSpPr>
        <p:spPr>
          <a:xfrm>
            <a:off x="838200" y="365125"/>
            <a:ext cx="5111338" cy="1325563"/>
          </a:xfrm>
        </p:spPr>
        <p:txBody>
          <a:bodyPr/>
          <a:lstStyle/>
          <a:p>
            <a:r>
              <a:rPr lang="en-US" dirty="0"/>
              <a:t>Common region examples</a:t>
            </a:r>
          </a:p>
        </p:txBody>
      </p:sp>
      <p:sp>
        <p:nvSpPr>
          <p:cNvPr id="3" name="Content Placeholder 2">
            <a:extLst>
              <a:ext uri="{FF2B5EF4-FFF2-40B4-BE49-F238E27FC236}">
                <a16:creationId xmlns:a16="http://schemas.microsoft.com/office/drawing/2014/main" id="{E8E05C55-34D4-568F-657C-2AC3BF049923}"/>
              </a:ext>
            </a:extLst>
          </p:cNvPr>
          <p:cNvSpPr>
            <a:spLocks noGrp="1"/>
          </p:cNvSpPr>
          <p:nvPr>
            <p:ph idx="1"/>
          </p:nvPr>
        </p:nvSpPr>
        <p:spPr>
          <a:xfrm>
            <a:off x="838200" y="1825625"/>
            <a:ext cx="1940626" cy="4351338"/>
          </a:xfrm>
        </p:spPr>
        <p:txBody>
          <a:bodyPr/>
          <a:lstStyle/>
          <a:p>
            <a:r>
              <a:rPr lang="en-US" dirty="0"/>
              <a:t>3 regions </a:t>
            </a:r>
          </a:p>
        </p:txBody>
      </p:sp>
      <p:pic>
        <p:nvPicPr>
          <p:cNvPr id="5" name="Picture 4" descr="Graphical user interface, application&#10;&#10;Description automatically generated">
            <a:extLst>
              <a:ext uri="{FF2B5EF4-FFF2-40B4-BE49-F238E27FC236}">
                <a16:creationId xmlns:a16="http://schemas.microsoft.com/office/drawing/2014/main" id="{072E02E5-6626-AFEE-17DC-0DABA367DA2E}"/>
              </a:ext>
            </a:extLst>
          </p:cNvPr>
          <p:cNvPicPr>
            <a:picLocks noChangeAspect="1"/>
          </p:cNvPicPr>
          <p:nvPr/>
        </p:nvPicPr>
        <p:blipFill>
          <a:blip r:embed="rId2"/>
          <a:stretch>
            <a:fillRect/>
          </a:stretch>
        </p:blipFill>
        <p:spPr>
          <a:xfrm>
            <a:off x="5486400" y="365125"/>
            <a:ext cx="6705600" cy="6146800"/>
          </a:xfrm>
          <a:prstGeom prst="rect">
            <a:avLst/>
          </a:prstGeom>
        </p:spPr>
      </p:pic>
    </p:spTree>
    <p:extLst>
      <p:ext uri="{BB962C8B-B14F-4D97-AF65-F5344CB8AC3E}">
        <p14:creationId xmlns:p14="http://schemas.microsoft.com/office/powerpoint/2010/main" val="2792818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DC8F-9230-A3CA-55EC-FE7BD6022311}"/>
              </a:ext>
            </a:extLst>
          </p:cNvPr>
          <p:cNvSpPr>
            <a:spLocks noGrp="1"/>
          </p:cNvSpPr>
          <p:nvPr>
            <p:ph type="title"/>
          </p:nvPr>
        </p:nvSpPr>
        <p:spPr/>
        <p:txBody>
          <a:bodyPr/>
          <a:lstStyle/>
          <a:p>
            <a:r>
              <a:rPr lang="en-US" dirty="0"/>
              <a:t>Common groupings caution</a:t>
            </a:r>
          </a:p>
        </p:txBody>
      </p:sp>
      <p:sp>
        <p:nvSpPr>
          <p:cNvPr id="3" name="Content Placeholder 2">
            <a:extLst>
              <a:ext uri="{FF2B5EF4-FFF2-40B4-BE49-F238E27FC236}">
                <a16:creationId xmlns:a16="http://schemas.microsoft.com/office/drawing/2014/main" id="{91C09606-744C-1749-55C8-D255285E57C8}"/>
              </a:ext>
            </a:extLst>
          </p:cNvPr>
          <p:cNvSpPr>
            <a:spLocks noGrp="1"/>
          </p:cNvSpPr>
          <p:nvPr>
            <p:ph idx="1"/>
          </p:nvPr>
        </p:nvSpPr>
        <p:spPr>
          <a:xfrm>
            <a:off x="838200" y="1825625"/>
            <a:ext cx="2285010" cy="4351338"/>
          </a:xfrm>
        </p:spPr>
        <p:txBody>
          <a:bodyPr/>
          <a:lstStyle/>
          <a:p>
            <a:r>
              <a:rPr lang="en-US" dirty="0"/>
              <a:t>Overuse can create clutter</a:t>
            </a:r>
          </a:p>
        </p:txBody>
      </p:sp>
      <p:pic>
        <p:nvPicPr>
          <p:cNvPr id="5" name="Picture 4" descr="Graphical user interface, text, application&#10;&#10;Description automatically generated">
            <a:extLst>
              <a:ext uri="{FF2B5EF4-FFF2-40B4-BE49-F238E27FC236}">
                <a16:creationId xmlns:a16="http://schemas.microsoft.com/office/drawing/2014/main" id="{E6FBDEA5-B0C7-25E9-7DC5-EBAEF80B3A16}"/>
              </a:ext>
            </a:extLst>
          </p:cNvPr>
          <p:cNvPicPr>
            <a:picLocks noChangeAspect="1"/>
          </p:cNvPicPr>
          <p:nvPr/>
        </p:nvPicPr>
        <p:blipFill>
          <a:blip r:embed="rId2"/>
          <a:stretch>
            <a:fillRect/>
          </a:stretch>
        </p:blipFill>
        <p:spPr>
          <a:xfrm>
            <a:off x="4839913" y="1485106"/>
            <a:ext cx="5135076" cy="5032375"/>
          </a:xfrm>
          <a:prstGeom prst="rect">
            <a:avLst/>
          </a:prstGeom>
        </p:spPr>
      </p:pic>
    </p:spTree>
    <p:extLst>
      <p:ext uri="{BB962C8B-B14F-4D97-AF65-F5344CB8AC3E}">
        <p14:creationId xmlns:p14="http://schemas.microsoft.com/office/powerpoint/2010/main" val="1736674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5BAB-A449-AADF-58DD-340BB45AFC72}"/>
              </a:ext>
            </a:extLst>
          </p:cNvPr>
          <p:cNvSpPr>
            <a:spLocks noGrp="1"/>
          </p:cNvSpPr>
          <p:nvPr>
            <p:ph type="title"/>
          </p:nvPr>
        </p:nvSpPr>
        <p:spPr/>
        <p:txBody>
          <a:bodyPr/>
          <a:lstStyle/>
          <a:p>
            <a:r>
              <a:rPr lang="en-US" dirty="0"/>
              <a:t>Similarity</a:t>
            </a:r>
          </a:p>
        </p:txBody>
      </p:sp>
      <p:sp>
        <p:nvSpPr>
          <p:cNvPr id="3" name="Content Placeholder 2">
            <a:extLst>
              <a:ext uri="{FF2B5EF4-FFF2-40B4-BE49-F238E27FC236}">
                <a16:creationId xmlns:a16="http://schemas.microsoft.com/office/drawing/2014/main" id="{377B3976-DCB1-FE60-7F66-E45989F255DC}"/>
              </a:ext>
            </a:extLst>
          </p:cNvPr>
          <p:cNvSpPr>
            <a:spLocks noGrp="1"/>
          </p:cNvSpPr>
          <p:nvPr>
            <p:ph idx="1"/>
          </p:nvPr>
        </p:nvSpPr>
        <p:spPr>
          <a:xfrm>
            <a:off x="838200" y="1825625"/>
            <a:ext cx="4585570" cy="4351338"/>
          </a:xfrm>
        </p:spPr>
        <p:txBody>
          <a:bodyPr>
            <a:normAutofit fontScale="92500" lnSpcReduction="10000"/>
          </a:bodyPr>
          <a:lstStyle/>
          <a:p>
            <a:r>
              <a:rPr lang="en-US" dirty="0">
                <a:solidFill>
                  <a:srgbClr val="262D3D"/>
                </a:solidFill>
              </a:rPr>
              <a:t>Our brains group </a:t>
            </a:r>
            <a:r>
              <a:rPr lang="en-US" b="0" i="0" dirty="0">
                <a:solidFill>
                  <a:srgbClr val="262D3D"/>
                </a:solidFill>
                <a:effectLst/>
              </a:rPr>
              <a:t>like things together. </a:t>
            </a:r>
          </a:p>
          <a:p>
            <a:r>
              <a:rPr lang="en-US" b="0" i="0" dirty="0">
                <a:solidFill>
                  <a:srgbClr val="262D3D"/>
                </a:solidFill>
                <a:effectLst/>
              </a:rPr>
              <a:t>In gestalt, similar elements are visually grouped, regardless of their proximity to each other. </a:t>
            </a:r>
          </a:p>
          <a:p>
            <a:r>
              <a:rPr lang="en-US" b="0" i="0" dirty="0">
                <a:solidFill>
                  <a:srgbClr val="262D3D"/>
                </a:solidFill>
                <a:effectLst/>
              </a:rPr>
              <a:t>They can be grouped by color, shape, or size. </a:t>
            </a:r>
          </a:p>
          <a:p>
            <a:r>
              <a:rPr lang="en-US" dirty="0">
                <a:solidFill>
                  <a:srgbClr val="262D3D"/>
                </a:solidFill>
              </a:rPr>
              <a:t>Similarity </a:t>
            </a:r>
            <a:r>
              <a:rPr lang="en-US" b="0" i="0" dirty="0">
                <a:solidFill>
                  <a:srgbClr val="262D3D"/>
                </a:solidFill>
                <a:effectLst/>
              </a:rPr>
              <a:t>can be used to tie together elements that might not be right next to each other in a design.</a:t>
            </a:r>
            <a:endParaRPr lang="en-US" dirty="0"/>
          </a:p>
        </p:txBody>
      </p:sp>
      <p:pic>
        <p:nvPicPr>
          <p:cNvPr id="7" name="Picture 6" descr="Background pattern&#10;&#10;Description automatically generated">
            <a:extLst>
              <a:ext uri="{FF2B5EF4-FFF2-40B4-BE49-F238E27FC236}">
                <a16:creationId xmlns:a16="http://schemas.microsoft.com/office/drawing/2014/main" id="{731A8CDD-546B-DE57-A6EF-DC05291CA81C}"/>
              </a:ext>
            </a:extLst>
          </p:cNvPr>
          <p:cNvPicPr>
            <a:picLocks noChangeAspect="1"/>
          </p:cNvPicPr>
          <p:nvPr/>
        </p:nvPicPr>
        <p:blipFill>
          <a:blip r:embed="rId2"/>
          <a:stretch>
            <a:fillRect/>
          </a:stretch>
        </p:blipFill>
        <p:spPr>
          <a:xfrm>
            <a:off x="6359317" y="326918"/>
            <a:ext cx="4299037" cy="2727540"/>
          </a:xfrm>
          <a:prstGeom prst="rect">
            <a:avLst/>
          </a:prstGeom>
        </p:spPr>
      </p:pic>
      <p:pic>
        <p:nvPicPr>
          <p:cNvPr id="5" name="Picture 4" descr="Icon&#10;&#10;Description automatically generated">
            <a:extLst>
              <a:ext uri="{FF2B5EF4-FFF2-40B4-BE49-F238E27FC236}">
                <a16:creationId xmlns:a16="http://schemas.microsoft.com/office/drawing/2014/main" id="{278EB670-8356-8827-3F4D-8A385367B021}"/>
              </a:ext>
            </a:extLst>
          </p:cNvPr>
          <p:cNvPicPr>
            <a:picLocks noChangeAspect="1"/>
          </p:cNvPicPr>
          <p:nvPr/>
        </p:nvPicPr>
        <p:blipFill>
          <a:blip r:embed="rId3"/>
          <a:stretch>
            <a:fillRect/>
          </a:stretch>
        </p:blipFill>
        <p:spPr>
          <a:xfrm>
            <a:off x="6467354" y="3803543"/>
            <a:ext cx="4191000" cy="2514600"/>
          </a:xfrm>
          <a:prstGeom prst="rect">
            <a:avLst/>
          </a:prstGeom>
        </p:spPr>
      </p:pic>
    </p:spTree>
    <p:extLst>
      <p:ext uri="{BB962C8B-B14F-4D97-AF65-F5344CB8AC3E}">
        <p14:creationId xmlns:p14="http://schemas.microsoft.com/office/powerpoint/2010/main" val="1794456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028D-2ECA-66F3-C954-156D4D5F26A1}"/>
              </a:ext>
            </a:extLst>
          </p:cNvPr>
          <p:cNvSpPr>
            <a:spLocks noGrp="1"/>
          </p:cNvSpPr>
          <p:nvPr>
            <p:ph type="title"/>
          </p:nvPr>
        </p:nvSpPr>
        <p:spPr/>
        <p:txBody>
          <a:bodyPr/>
          <a:lstStyle/>
          <a:p>
            <a:r>
              <a:rPr lang="en-US" dirty="0"/>
              <a:t>Similarity in UI design</a:t>
            </a:r>
          </a:p>
        </p:txBody>
      </p:sp>
      <p:sp>
        <p:nvSpPr>
          <p:cNvPr id="3" name="Content Placeholder 2">
            <a:extLst>
              <a:ext uri="{FF2B5EF4-FFF2-40B4-BE49-F238E27FC236}">
                <a16:creationId xmlns:a16="http://schemas.microsoft.com/office/drawing/2014/main" id="{40BE928A-6C67-121D-837F-A24123B115BA}"/>
              </a:ext>
            </a:extLst>
          </p:cNvPr>
          <p:cNvSpPr>
            <a:spLocks noGrp="1"/>
          </p:cNvSpPr>
          <p:nvPr>
            <p:ph idx="1"/>
          </p:nvPr>
        </p:nvSpPr>
        <p:spPr>
          <a:xfrm>
            <a:off x="838200" y="1825625"/>
            <a:ext cx="3946071" cy="4351338"/>
          </a:xfrm>
        </p:spPr>
        <p:txBody>
          <a:bodyPr/>
          <a:lstStyle/>
          <a:p>
            <a:r>
              <a:rPr lang="en-US" dirty="0"/>
              <a:t>Across the screen, use color, texture, shape, size, to form a connection between things NOT near each other</a:t>
            </a:r>
          </a:p>
        </p:txBody>
      </p:sp>
      <p:pic>
        <p:nvPicPr>
          <p:cNvPr id="5" name="Picture 4" descr="Graphical user interface&#10;&#10;Description automatically generated">
            <a:extLst>
              <a:ext uri="{FF2B5EF4-FFF2-40B4-BE49-F238E27FC236}">
                <a16:creationId xmlns:a16="http://schemas.microsoft.com/office/drawing/2014/main" id="{544A5294-9EC7-9421-997E-CEFEA49AC0CC}"/>
              </a:ext>
            </a:extLst>
          </p:cNvPr>
          <p:cNvPicPr>
            <a:picLocks noChangeAspect="1"/>
          </p:cNvPicPr>
          <p:nvPr/>
        </p:nvPicPr>
        <p:blipFill>
          <a:blip r:embed="rId2"/>
          <a:stretch>
            <a:fillRect/>
          </a:stretch>
        </p:blipFill>
        <p:spPr>
          <a:xfrm>
            <a:off x="6384471" y="554265"/>
            <a:ext cx="4648200" cy="5549900"/>
          </a:xfrm>
          <a:prstGeom prst="rect">
            <a:avLst/>
          </a:prstGeom>
        </p:spPr>
      </p:pic>
    </p:spTree>
    <p:extLst>
      <p:ext uri="{BB962C8B-B14F-4D97-AF65-F5344CB8AC3E}">
        <p14:creationId xmlns:p14="http://schemas.microsoft.com/office/powerpoint/2010/main" val="1495851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D31A-113F-4F49-8358-0AAB545C6B08}"/>
              </a:ext>
            </a:extLst>
          </p:cNvPr>
          <p:cNvSpPr>
            <a:spLocks noGrp="1"/>
          </p:cNvSpPr>
          <p:nvPr>
            <p:ph type="title"/>
          </p:nvPr>
        </p:nvSpPr>
        <p:spPr/>
        <p:txBody>
          <a:bodyPr/>
          <a:lstStyle/>
          <a:p>
            <a:r>
              <a:rPr lang="en-US" dirty="0"/>
              <a:t>UI Design: Week 4 </a:t>
            </a:r>
          </a:p>
        </p:txBody>
      </p:sp>
      <p:sp>
        <p:nvSpPr>
          <p:cNvPr id="3" name="Content Placeholder 2">
            <a:extLst>
              <a:ext uri="{FF2B5EF4-FFF2-40B4-BE49-F238E27FC236}">
                <a16:creationId xmlns:a16="http://schemas.microsoft.com/office/drawing/2014/main" id="{1B0E574D-13A6-554C-9BD2-1B8FBDA8FE12}"/>
              </a:ext>
            </a:extLst>
          </p:cNvPr>
          <p:cNvSpPr>
            <a:spLocks noGrp="1"/>
          </p:cNvSpPr>
          <p:nvPr>
            <p:ph idx="1"/>
          </p:nvPr>
        </p:nvSpPr>
        <p:spPr/>
        <p:txBody>
          <a:bodyPr>
            <a:normAutofit/>
          </a:bodyPr>
          <a:lstStyle/>
          <a:p>
            <a:r>
              <a:rPr lang="en-US" dirty="0"/>
              <a:t>Dr. Jillian </a:t>
            </a:r>
            <a:r>
              <a:rPr lang="en-US" dirty="0" err="1"/>
              <a:t>Aurisano</a:t>
            </a:r>
            <a:endParaRPr lang="en-US" dirty="0"/>
          </a:p>
          <a:p>
            <a:endParaRPr lang="en-US" dirty="0"/>
          </a:p>
          <a:p>
            <a:r>
              <a:rPr lang="en-US" dirty="0"/>
              <a:t>Plan for today: </a:t>
            </a:r>
          </a:p>
          <a:p>
            <a:pPr lvl="1"/>
            <a:r>
              <a:rPr lang="en-US" dirty="0"/>
              <a:t>Announcements/Course logistics</a:t>
            </a:r>
          </a:p>
          <a:p>
            <a:pPr lvl="1"/>
            <a:r>
              <a:rPr lang="en-US" dirty="0"/>
              <a:t>Graphic Design – gestalt principles, layout and alignment</a:t>
            </a:r>
          </a:p>
          <a:p>
            <a:pPr lvl="1"/>
            <a:endParaRPr lang="en-US" dirty="0"/>
          </a:p>
          <a:p>
            <a:pPr marL="457200" lvl="1" indent="0">
              <a:buNone/>
            </a:pPr>
            <a:endParaRPr lang="en-US" dirty="0"/>
          </a:p>
          <a:p>
            <a:pPr lvl="2"/>
            <a:endParaRPr lang="en-US" dirty="0"/>
          </a:p>
        </p:txBody>
      </p:sp>
    </p:spTree>
    <p:extLst>
      <p:ext uri="{BB962C8B-B14F-4D97-AF65-F5344CB8AC3E}">
        <p14:creationId xmlns:p14="http://schemas.microsoft.com/office/powerpoint/2010/main" val="2684135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A53C-6FC7-8ED5-7A8D-60E9072A3707}"/>
              </a:ext>
            </a:extLst>
          </p:cNvPr>
          <p:cNvSpPr>
            <a:spLocks noGrp="1"/>
          </p:cNvSpPr>
          <p:nvPr>
            <p:ph type="title"/>
          </p:nvPr>
        </p:nvSpPr>
        <p:spPr/>
        <p:txBody>
          <a:bodyPr/>
          <a:lstStyle/>
          <a:p>
            <a:r>
              <a:rPr lang="en-US" dirty="0"/>
              <a:t>Which uses similarity principle?</a:t>
            </a:r>
          </a:p>
        </p:txBody>
      </p:sp>
      <p:pic>
        <p:nvPicPr>
          <p:cNvPr id="5" name="Picture 4" descr="Graphical user interface&#10;&#10;Description automatically generated">
            <a:extLst>
              <a:ext uri="{FF2B5EF4-FFF2-40B4-BE49-F238E27FC236}">
                <a16:creationId xmlns:a16="http://schemas.microsoft.com/office/drawing/2014/main" id="{5D9254C8-0B80-18A7-CD93-5A258B4F4483}"/>
              </a:ext>
            </a:extLst>
          </p:cNvPr>
          <p:cNvPicPr>
            <a:picLocks noChangeAspect="1"/>
          </p:cNvPicPr>
          <p:nvPr/>
        </p:nvPicPr>
        <p:blipFill>
          <a:blip r:embed="rId2"/>
          <a:stretch>
            <a:fillRect/>
          </a:stretch>
        </p:blipFill>
        <p:spPr>
          <a:xfrm>
            <a:off x="322209" y="1869622"/>
            <a:ext cx="11547581" cy="4057650"/>
          </a:xfrm>
          <a:prstGeom prst="rect">
            <a:avLst/>
          </a:prstGeom>
        </p:spPr>
      </p:pic>
      <p:sp>
        <p:nvSpPr>
          <p:cNvPr id="6" name="Rectangle 5">
            <a:extLst>
              <a:ext uri="{FF2B5EF4-FFF2-40B4-BE49-F238E27FC236}">
                <a16:creationId xmlns:a16="http://schemas.microsoft.com/office/drawing/2014/main" id="{074CEEC2-D1EE-FC08-708B-2D13D9F3A596}"/>
              </a:ext>
            </a:extLst>
          </p:cNvPr>
          <p:cNvSpPr/>
          <p:nvPr/>
        </p:nvSpPr>
        <p:spPr>
          <a:xfrm>
            <a:off x="0" y="4539343"/>
            <a:ext cx="12192000" cy="1132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279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A53C-6FC7-8ED5-7A8D-60E9072A3707}"/>
              </a:ext>
            </a:extLst>
          </p:cNvPr>
          <p:cNvSpPr>
            <a:spLocks noGrp="1"/>
          </p:cNvSpPr>
          <p:nvPr>
            <p:ph type="title"/>
          </p:nvPr>
        </p:nvSpPr>
        <p:spPr/>
        <p:txBody>
          <a:bodyPr/>
          <a:lstStyle/>
          <a:p>
            <a:r>
              <a:rPr lang="en-US" dirty="0"/>
              <a:t>Which uses similarity principle?</a:t>
            </a:r>
          </a:p>
        </p:txBody>
      </p:sp>
      <p:pic>
        <p:nvPicPr>
          <p:cNvPr id="5" name="Picture 4" descr="Graphical user interface&#10;&#10;Description automatically generated">
            <a:extLst>
              <a:ext uri="{FF2B5EF4-FFF2-40B4-BE49-F238E27FC236}">
                <a16:creationId xmlns:a16="http://schemas.microsoft.com/office/drawing/2014/main" id="{5D9254C8-0B80-18A7-CD93-5A258B4F4483}"/>
              </a:ext>
            </a:extLst>
          </p:cNvPr>
          <p:cNvPicPr>
            <a:picLocks noChangeAspect="1"/>
          </p:cNvPicPr>
          <p:nvPr/>
        </p:nvPicPr>
        <p:blipFill>
          <a:blip r:embed="rId2"/>
          <a:stretch>
            <a:fillRect/>
          </a:stretch>
        </p:blipFill>
        <p:spPr>
          <a:xfrm>
            <a:off x="322209" y="1869622"/>
            <a:ext cx="11547581" cy="4057650"/>
          </a:xfrm>
          <a:prstGeom prst="rect">
            <a:avLst/>
          </a:prstGeom>
        </p:spPr>
      </p:pic>
    </p:spTree>
    <p:extLst>
      <p:ext uri="{BB962C8B-B14F-4D97-AF65-F5344CB8AC3E}">
        <p14:creationId xmlns:p14="http://schemas.microsoft.com/office/powerpoint/2010/main" val="254685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CED3-8FF2-6ED6-EF31-A2546F25A6B4}"/>
              </a:ext>
            </a:extLst>
          </p:cNvPr>
          <p:cNvSpPr>
            <a:spLocks noGrp="1"/>
          </p:cNvSpPr>
          <p:nvPr>
            <p:ph type="title"/>
          </p:nvPr>
        </p:nvSpPr>
        <p:spPr/>
        <p:txBody>
          <a:bodyPr/>
          <a:lstStyle/>
          <a:p>
            <a:r>
              <a:rPr lang="en-US" dirty="0"/>
              <a:t>Similarity in UI design example</a:t>
            </a:r>
          </a:p>
        </p:txBody>
      </p:sp>
      <p:sp>
        <p:nvSpPr>
          <p:cNvPr id="3" name="Content Placeholder 2">
            <a:extLst>
              <a:ext uri="{FF2B5EF4-FFF2-40B4-BE49-F238E27FC236}">
                <a16:creationId xmlns:a16="http://schemas.microsoft.com/office/drawing/2014/main" id="{BAE94733-CB3D-7669-272C-CBD6699F105D}"/>
              </a:ext>
            </a:extLst>
          </p:cNvPr>
          <p:cNvSpPr>
            <a:spLocks noGrp="1"/>
          </p:cNvSpPr>
          <p:nvPr>
            <p:ph idx="1"/>
          </p:nvPr>
        </p:nvSpPr>
        <p:spPr>
          <a:xfrm>
            <a:off x="838200" y="1825625"/>
            <a:ext cx="3045031" cy="4351338"/>
          </a:xfrm>
        </p:spPr>
        <p:txBody>
          <a:bodyPr/>
          <a:lstStyle/>
          <a:p>
            <a:r>
              <a:rPr lang="en-US" dirty="0"/>
              <a:t>Two white rectangles signal to our brains- these things are alike</a:t>
            </a:r>
          </a:p>
        </p:txBody>
      </p:sp>
      <p:pic>
        <p:nvPicPr>
          <p:cNvPr id="5" name="Picture 4" descr="Graphical user interface, application&#10;&#10;Description automatically generated">
            <a:extLst>
              <a:ext uri="{FF2B5EF4-FFF2-40B4-BE49-F238E27FC236}">
                <a16:creationId xmlns:a16="http://schemas.microsoft.com/office/drawing/2014/main" id="{5B4823DC-EF82-6E71-1C36-6FF2231B0BB4}"/>
              </a:ext>
            </a:extLst>
          </p:cNvPr>
          <p:cNvPicPr>
            <a:picLocks noChangeAspect="1"/>
          </p:cNvPicPr>
          <p:nvPr/>
        </p:nvPicPr>
        <p:blipFill>
          <a:blip r:embed="rId2"/>
          <a:stretch>
            <a:fillRect/>
          </a:stretch>
        </p:blipFill>
        <p:spPr>
          <a:xfrm>
            <a:off x="5475063" y="1471740"/>
            <a:ext cx="5667416" cy="5059107"/>
          </a:xfrm>
          <a:prstGeom prst="rect">
            <a:avLst/>
          </a:prstGeom>
        </p:spPr>
      </p:pic>
    </p:spTree>
    <p:extLst>
      <p:ext uri="{BB962C8B-B14F-4D97-AF65-F5344CB8AC3E}">
        <p14:creationId xmlns:p14="http://schemas.microsoft.com/office/powerpoint/2010/main" val="3940961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7016-E20A-2896-ED75-167C5890EE69}"/>
              </a:ext>
            </a:extLst>
          </p:cNvPr>
          <p:cNvSpPr>
            <a:spLocks noGrp="1"/>
          </p:cNvSpPr>
          <p:nvPr>
            <p:ph type="title"/>
          </p:nvPr>
        </p:nvSpPr>
        <p:spPr>
          <a:xfrm>
            <a:off x="838200" y="365125"/>
            <a:ext cx="5051961" cy="1325563"/>
          </a:xfrm>
        </p:spPr>
        <p:txBody>
          <a:bodyPr/>
          <a:lstStyle/>
          <a:p>
            <a:r>
              <a:rPr lang="en-US" dirty="0"/>
              <a:t>Similarity in UI design example</a:t>
            </a:r>
          </a:p>
        </p:txBody>
      </p:sp>
      <p:sp>
        <p:nvSpPr>
          <p:cNvPr id="3" name="Content Placeholder 2">
            <a:extLst>
              <a:ext uri="{FF2B5EF4-FFF2-40B4-BE49-F238E27FC236}">
                <a16:creationId xmlns:a16="http://schemas.microsoft.com/office/drawing/2014/main" id="{B31BEB5D-6B5A-352D-75F3-C742C2118060}"/>
              </a:ext>
            </a:extLst>
          </p:cNvPr>
          <p:cNvSpPr>
            <a:spLocks noGrp="1"/>
          </p:cNvSpPr>
          <p:nvPr>
            <p:ph idx="1"/>
          </p:nvPr>
        </p:nvSpPr>
        <p:spPr>
          <a:xfrm>
            <a:off x="838200" y="1825625"/>
            <a:ext cx="3816927" cy="4351338"/>
          </a:xfrm>
        </p:spPr>
        <p:txBody>
          <a:bodyPr/>
          <a:lstStyle/>
          <a:p>
            <a:r>
              <a:rPr lang="en-US" b="0" i="0" dirty="0">
                <a:solidFill>
                  <a:srgbClr val="292929"/>
                </a:solidFill>
                <a:effectLst/>
                <a:latin typeface="source-serif-pro"/>
              </a:rPr>
              <a:t>Similarity helps to establish a hierarchy in building relations between elements that are at a similar level.</a:t>
            </a:r>
          </a:p>
          <a:p>
            <a:r>
              <a:rPr lang="en-US" dirty="0">
                <a:solidFill>
                  <a:srgbClr val="292929"/>
                </a:solidFill>
                <a:latin typeface="source-serif-pro"/>
              </a:rPr>
              <a:t>Multiple levels of similarity- same sized icon, same sized text, same color for buttons….. </a:t>
            </a:r>
            <a:endParaRPr lang="en-US" dirty="0"/>
          </a:p>
        </p:txBody>
      </p:sp>
      <p:pic>
        <p:nvPicPr>
          <p:cNvPr id="5" name="Picture 4" descr="Graphical user interface, application, website&#10;&#10;Description automatically generated">
            <a:extLst>
              <a:ext uri="{FF2B5EF4-FFF2-40B4-BE49-F238E27FC236}">
                <a16:creationId xmlns:a16="http://schemas.microsoft.com/office/drawing/2014/main" id="{7C0CE4B8-EF55-1028-3F18-6DD20A0C89E1}"/>
              </a:ext>
            </a:extLst>
          </p:cNvPr>
          <p:cNvPicPr>
            <a:picLocks noChangeAspect="1"/>
          </p:cNvPicPr>
          <p:nvPr/>
        </p:nvPicPr>
        <p:blipFill>
          <a:blip r:embed="rId2"/>
          <a:stretch>
            <a:fillRect/>
          </a:stretch>
        </p:blipFill>
        <p:spPr>
          <a:xfrm>
            <a:off x="6535305" y="82550"/>
            <a:ext cx="4940300" cy="6692900"/>
          </a:xfrm>
          <a:prstGeom prst="rect">
            <a:avLst/>
          </a:prstGeom>
        </p:spPr>
      </p:pic>
    </p:spTree>
    <p:extLst>
      <p:ext uri="{BB962C8B-B14F-4D97-AF65-F5344CB8AC3E}">
        <p14:creationId xmlns:p14="http://schemas.microsoft.com/office/powerpoint/2010/main" val="408408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E9A1-741A-FDEA-5705-47CA5DAC3924}"/>
              </a:ext>
            </a:extLst>
          </p:cNvPr>
          <p:cNvSpPr>
            <a:spLocks noGrp="1"/>
          </p:cNvSpPr>
          <p:nvPr>
            <p:ph type="title"/>
          </p:nvPr>
        </p:nvSpPr>
        <p:spPr/>
        <p:txBody>
          <a:bodyPr/>
          <a:lstStyle/>
          <a:p>
            <a:r>
              <a:rPr lang="en-US" dirty="0"/>
              <a:t>Similarity- make some things stand out</a:t>
            </a:r>
          </a:p>
        </p:txBody>
      </p:sp>
      <p:sp>
        <p:nvSpPr>
          <p:cNvPr id="3" name="Content Placeholder 2">
            <a:extLst>
              <a:ext uri="{FF2B5EF4-FFF2-40B4-BE49-F238E27FC236}">
                <a16:creationId xmlns:a16="http://schemas.microsoft.com/office/drawing/2014/main" id="{2C8E6D2D-6092-DF7D-9A1E-2CC021E5FA05}"/>
              </a:ext>
            </a:extLst>
          </p:cNvPr>
          <p:cNvSpPr>
            <a:spLocks noGrp="1"/>
          </p:cNvSpPr>
          <p:nvPr>
            <p:ph idx="1"/>
          </p:nvPr>
        </p:nvSpPr>
        <p:spPr/>
        <p:txBody>
          <a:bodyPr/>
          <a:lstStyle/>
          <a:p>
            <a:r>
              <a:rPr lang="en-US" b="0" i="0" dirty="0">
                <a:solidFill>
                  <a:srgbClr val="262D3D"/>
                </a:solidFill>
                <a:effectLst/>
              </a:rPr>
              <a:t>You can make things dissimilar if you want to make them stand out from the crowd. </a:t>
            </a:r>
          </a:p>
          <a:p>
            <a:r>
              <a:rPr lang="en-US" b="0" i="0" dirty="0">
                <a:solidFill>
                  <a:srgbClr val="262D3D"/>
                </a:solidFill>
                <a:effectLst/>
              </a:rPr>
              <a:t>Buttons for calls to action are often designed in a different color than the rest of a page—so they stand out and draw the visitor’s attention to the desired action.</a:t>
            </a:r>
            <a:endParaRPr lang="en-US" dirty="0"/>
          </a:p>
        </p:txBody>
      </p:sp>
    </p:spTree>
    <p:extLst>
      <p:ext uri="{BB962C8B-B14F-4D97-AF65-F5344CB8AC3E}">
        <p14:creationId xmlns:p14="http://schemas.microsoft.com/office/powerpoint/2010/main" val="2726648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90EB5-8D9B-9AC2-E1AD-F842CEAC5106}"/>
              </a:ext>
            </a:extLst>
          </p:cNvPr>
          <p:cNvSpPr>
            <a:spLocks noGrp="1"/>
          </p:cNvSpPr>
          <p:nvPr>
            <p:ph type="title"/>
          </p:nvPr>
        </p:nvSpPr>
        <p:spPr/>
        <p:txBody>
          <a:bodyPr/>
          <a:lstStyle/>
          <a:p>
            <a:r>
              <a:rPr lang="en-US" dirty="0"/>
              <a:t>Continuity principle</a:t>
            </a:r>
          </a:p>
        </p:txBody>
      </p:sp>
      <p:sp>
        <p:nvSpPr>
          <p:cNvPr id="3" name="Content Placeholder 2">
            <a:extLst>
              <a:ext uri="{FF2B5EF4-FFF2-40B4-BE49-F238E27FC236}">
                <a16:creationId xmlns:a16="http://schemas.microsoft.com/office/drawing/2014/main" id="{7D59FC46-3C28-9C73-76BC-F22314FB9A89}"/>
              </a:ext>
            </a:extLst>
          </p:cNvPr>
          <p:cNvSpPr>
            <a:spLocks noGrp="1"/>
          </p:cNvSpPr>
          <p:nvPr>
            <p:ph idx="1"/>
          </p:nvPr>
        </p:nvSpPr>
        <p:spPr>
          <a:xfrm>
            <a:off x="838200" y="1825625"/>
            <a:ext cx="4870985" cy="4850748"/>
          </a:xfrm>
        </p:spPr>
        <p:txBody>
          <a:bodyPr>
            <a:normAutofit/>
          </a:bodyPr>
          <a:lstStyle/>
          <a:p>
            <a:r>
              <a:rPr lang="en-US" dirty="0">
                <a:solidFill>
                  <a:srgbClr val="262D3D"/>
                </a:solidFill>
              </a:rPr>
              <a:t>Our</a:t>
            </a:r>
            <a:r>
              <a:rPr lang="en-US" b="0" i="0" dirty="0">
                <a:solidFill>
                  <a:srgbClr val="262D3D"/>
                </a:solidFill>
                <a:effectLst/>
              </a:rPr>
              <a:t> eyes will follow the smoothest path when viewing lines, </a:t>
            </a:r>
          </a:p>
          <a:p>
            <a:pPr lvl="1"/>
            <a:r>
              <a:rPr lang="en-US" b="0" i="0" dirty="0">
                <a:solidFill>
                  <a:srgbClr val="262D3D"/>
                </a:solidFill>
                <a:effectLst/>
              </a:rPr>
              <a:t>Even if not given an actual line</a:t>
            </a:r>
          </a:p>
          <a:p>
            <a:r>
              <a:rPr lang="en-US" b="0" i="0" dirty="0">
                <a:solidFill>
                  <a:srgbClr val="262D3D"/>
                </a:solidFill>
                <a:effectLst/>
              </a:rPr>
              <a:t>Use this to guide your user’s eyes </a:t>
            </a:r>
          </a:p>
          <a:p>
            <a:r>
              <a:rPr lang="en-US" b="0" i="0" dirty="0">
                <a:solidFill>
                  <a:srgbClr val="262D3D"/>
                </a:solidFill>
                <a:effectLst/>
              </a:rPr>
              <a:t>They will follow the simplest path on the page, so make sure the most vital parts they should see fall within that path.</a:t>
            </a:r>
            <a:endParaRPr lang="en-US" dirty="0"/>
          </a:p>
        </p:txBody>
      </p:sp>
      <p:pic>
        <p:nvPicPr>
          <p:cNvPr id="5" name="Picture 4" descr="Icon&#10;&#10;Description automatically generated">
            <a:extLst>
              <a:ext uri="{FF2B5EF4-FFF2-40B4-BE49-F238E27FC236}">
                <a16:creationId xmlns:a16="http://schemas.microsoft.com/office/drawing/2014/main" id="{EE6D0BAA-EFD1-BF26-D4FC-C6C87AEF517E}"/>
              </a:ext>
            </a:extLst>
          </p:cNvPr>
          <p:cNvPicPr>
            <a:picLocks noChangeAspect="1"/>
          </p:cNvPicPr>
          <p:nvPr/>
        </p:nvPicPr>
        <p:blipFill>
          <a:blip r:embed="rId2"/>
          <a:stretch>
            <a:fillRect/>
          </a:stretch>
        </p:blipFill>
        <p:spPr>
          <a:xfrm>
            <a:off x="5709185" y="2279738"/>
            <a:ext cx="6095552" cy="2977080"/>
          </a:xfrm>
          <a:prstGeom prst="rect">
            <a:avLst/>
          </a:prstGeom>
        </p:spPr>
      </p:pic>
    </p:spTree>
    <p:extLst>
      <p:ext uri="{BB962C8B-B14F-4D97-AF65-F5344CB8AC3E}">
        <p14:creationId xmlns:p14="http://schemas.microsoft.com/office/powerpoint/2010/main" val="1269897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C8C7A-732D-44B8-81E8-EBF5168F065B}"/>
              </a:ext>
            </a:extLst>
          </p:cNvPr>
          <p:cNvSpPr>
            <a:spLocks noGrp="1"/>
          </p:cNvSpPr>
          <p:nvPr>
            <p:ph type="title"/>
          </p:nvPr>
        </p:nvSpPr>
        <p:spPr/>
        <p:txBody>
          <a:bodyPr/>
          <a:lstStyle/>
          <a:p>
            <a:r>
              <a:rPr lang="en-US" dirty="0"/>
              <a:t>Continuity vs color</a:t>
            </a:r>
          </a:p>
        </p:txBody>
      </p:sp>
      <p:sp>
        <p:nvSpPr>
          <p:cNvPr id="3" name="Content Placeholder 2">
            <a:extLst>
              <a:ext uri="{FF2B5EF4-FFF2-40B4-BE49-F238E27FC236}">
                <a16:creationId xmlns:a16="http://schemas.microsoft.com/office/drawing/2014/main" id="{402A3479-62FD-1413-BAAC-D90F8D57D76B}"/>
              </a:ext>
            </a:extLst>
          </p:cNvPr>
          <p:cNvSpPr>
            <a:spLocks noGrp="1"/>
          </p:cNvSpPr>
          <p:nvPr>
            <p:ph idx="1"/>
          </p:nvPr>
        </p:nvSpPr>
        <p:spPr>
          <a:xfrm>
            <a:off x="838199" y="1825625"/>
            <a:ext cx="3976833" cy="4351338"/>
          </a:xfrm>
        </p:spPr>
        <p:txBody>
          <a:bodyPr/>
          <a:lstStyle/>
          <a:p>
            <a:r>
              <a:rPr lang="en-US" dirty="0"/>
              <a:t>What do you associate together? </a:t>
            </a:r>
          </a:p>
        </p:txBody>
      </p:sp>
      <p:pic>
        <p:nvPicPr>
          <p:cNvPr id="5" name="Picture 4" descr="Icon&#10;&#10;Description automatically generated">
            <a:extLst>
              <a:ext uri="{FF2B5EF4-FFF2-40B4-BE49-F238E27FC236}">
                <a16:creationId xmlns:a16="http://schemas.microsoft.com/office/drawing/2014/main" id="{AD6E29D8-64C0-DB0C-F9A8-847B4787E3A9}"/>
              </a:ext>
            </a:extLst>
          </p:cNvPr>
          <p:cNvPicPr>
            <a:picLocks noChangeAspect="1"/>
          </p:cNvPicPr>
          <p:nvPr/>
        </p:nvPicPr>
        <p:blipFill>
          <a:blip r:embed="rId2"/>
          <a:stretch>
            <a:fillRect/>
          </a:stretch>
        </p:blipFill>
        <p:spPr>
          <a:xfrm>
            <a:off x="4815032" y="1690688"/>
            <a:ext cx="6718300" cy="3632200"/>
          </a:xfrm>
          <a:prstGeom prst="rect">
            <a:avLst/>
          </a:prstGeom>
        </p:spPr>
      </p:pic>
    </p:spTree>
    <p:extLst>
      <p:ext uri="{BB962C8B-B14F-4D97-AF65-F5344CB8AC3E}">
        <p14:creationId xmlns:p14="http://schemas.microsoft.com/office/powerpoint/2010/main" val="3510072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5CBD-45D0-1C3A-CA71-A287EB2B4950}"/>
              </a:ext>
            </a:extLst>
          </p:cNvPr>
          <p:cNvSpPr>
            <a:spLocks noGrp="1"/>
          </p:cNvSpPr>
          <p:nvPr>
            <p:ph type="title"/>
          </p:nvPr>
        </p:nvSpPr>
        <p:spPr/>
        <p:txBody>
          <a:bodyPr/>
          <a:lstStyle/>
          <a:p>
            <a:r>
              <a:rPr lang="en-US" dirty="0"/>
              <a:t>Continuity in UI design</a:t>
            </a:r>
          </a:p>
        </p:txBody>
      </p:sp>
      <p:sp>
        <p:nvSpPr>
          <p:cNvPr id="3" name="Content Placeholder 2">
            <a:extLst>
              <a:ext uri="{FF2B5EF4-FFF2-40B4-BE49-F238E27FC236}">
                <a16:creationId xmlns:a16="http://schemas.microsoft.com/office/drawing/2014/main" id="{CF9A199F-9FCB-2D58-386C-FEBCD73899F0}"/>
              </a:ext>
            </a:extLst>
          </p:cNvPr>
          <p:cNvSpPr>
            <a:spLocks noGrp="1"/>
          </p:cNvSpPr>
          <p:nvPr>
            <p:ph idx="1"/>
          </p:nvPr>
        </p:nvSpPr>
        <p:spPr>
          <a:xfrm>
            <a:off x="838200" y="1825625"/>
            <a:ext cx="3080657" cy="4351338"/>
          </a:xfrm>
        </p:spPr>
        <p:txBody>
          <a:bodyPr>
            <a:normAutofit fontScale="92500" lnSpcReduction="20000"/>
          </a:bodyPr>
          <a:lstStyle/>
          <a:p>
            <a:r>
              <a:rPr lang="en-US" dirty="0"/>
              <a:t>Help guide the eyes</a:t>
            </a:r>
          </a:p>
          <a:p>
            <a:r>
              <a:rPr lang="en-US" b="0" i="0" dirty="0">
                <a:solidFill>
                  <a:srgbClr val="292929"/>
                </a:solidFill>
                <a:effectLst/>
                <a:latin typeface="source-serif-pro"/>
              </a:rPr>
              <a:t>Help the user interpret direction and movement</a:t>
            </a:r>
            <a:endParaRPr lang="en-US" dirty="0"/>
          </a:p>
          <a:p>
            <a:r>
              <a:rPr lang="en-US" dirty="0"/>
              <a:t>Do you perceive continuous lines in these separate elements? </a:t>
            </a:r>
          </a:p>
          <a:p>
            <a:r>
              <a:rPr lang="en-US" dirty="0"/>
              <a:t>Does your eye want to follow them? </a:t>
            </a:r>
          </a:p>
          <a:p>
            <a:r>
              <a:rPr lang="en-US" dirty="0"/>
              <a:t>Do you perceive them as in a group? </a:t>
            </a:r>
          </a:p>
        </p:txBody>
      </p:sp>
      <p:pic>
        <p:nvPicPr>
          <p:cNvPr id="5" name="Picture 4" descr="Graphical user interface, treemap chart&#10;&#10;Description automatically generated">
            <a:extLst>
              <a:ext uri="{FF2B5EF4-FFF2-40B4-BE49-F238E27FC236}">
                <a16:creationId xmlns:a16="http://schemas.microsoft.com/office/drawing/2014/main" id="{5332BB63-4FA6-7CB3-39F0-5C99AC4B50A9}"/>
              </a:ext>
            </a:extLst>
          </p:cNvPr>
          <p:cNvPicPr>
            <a:picLocks noChangeAspect="1"/>
          </p:cNvPicPr>
          <p:nvPr/>
        </p:nvPicPr>
        <p:blipFill>
          <a:blip r:embed="rId2"/>
          <a:stretch>
            <a:fillRect/>
          </a:stretch>
        </p:blipFill>
        <p:spPr>
          <a:xfrm>
            <a:off x="6096000" y="0"/>
            <a:ext cx="6492998" cy="6335486"/>
          </a:xfrm>
          <a:prstGeom prst="rect">
            <a:avLst/>
          </a:prstGeom>
        </p:spPr>
      </p:pic>
    </p:spTree>
    <p:extLst>
      <p:ext uri="{BB962C8B-B14F-4D97-AF65-F5344CB8AC3E}">
        <p14:creationId xmlns:p14="http://schemas.microsoft.com/office/powerpoint/2010/main" val="273754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54FB-C3B1-4816-61EA-D829BBA8480D}"/>
              </a:ext>
            </a:extLst>
          </p:cNvPr>
          <p:cNvSpPr>
            <a:spLocks noGrp="1"/>
          </p:cNvSpPr>
          <p:nvPr>
            <p:ph type="title"/>
          </p:nvPr>
        </p:nvSpPr>
        <p:spPr>
          <a:xfrm>
            <a:off x="838200" y="365125"/>
            <a:ext cx="4422569" cy="1325563"/>
          </a:xfrm>
        </p:spPr>
        <p:txBody>
          <a:bodyPr/>
          <a:lstStyle/>
          <a:p>
            <a:r>
              <a:rPr lang="en-US" dirty="0"/>
              <a:t>Continuity in UI design</a:t>
            </a:r>
          </a:p>
        </p:txBody>
      </p:sp>
      <p:sp>
        <p:nvSpPr>
          <p:cNvPr id="3" name="Content Placeholder 2">
            <a:extLst>
              <a:ext uri="{FF2B5EF4-FFF2-40B4-BE49-F238E27FC236}">
                <a16:creationId xmlns:a16="http://schemas.microsoft.com/office/drawing/2014/main" id="{7F6DBD06-88F2-4A92-ED2B-DF458557B06F}"/>
              </a:ext>
            </a:extLst>
          </p:cNvPr>
          <p:cNvSpPr>
            <a:spLocks noGrp="1"/>
          </p:cNvSpPr>
          <p:nvPr>
            <p:ph idx="1"/>
          </p:nvPr>
        </p:nvSpPr>
        <p:spPr>
          <a:xfrm>
            <a:off x="838200" y="1825625"/>
            <a:ext cx="3389416" cy="4351338"/>
          </a:xfrm>
        </p:spPr>
        <p:txBody>
          <a:bodyPr/>
          <a:lstStyle/>
          <a:p>
            <a:r>
              <a:rPr lang="en-US" dirty="0"/>
              <a:t>Where do your eyes go for different parts of this UI? </a:t>
            </a:r>
          </a:p>
          <a:p>
            <a:r>
              <a:rPr lang="en-US" dirty="0"/>
              <a:t>Do you follow along separate elements you perceive as ‘in a line’?</a:t>
            </a:r>
          </a:p>
        </p:txBody>
      </p:sp>
      <p:pic>
        <p:nvPicPr>
          <p:cNvPr id="5" name="Picture 4" descr="Diagram&#10;&#10;Description automatically generated">
            <a:extLst>
              <a:ext uri="{FF2B5EF4-FFF2-40B4-BE49-F238E27FC236}">
                <a16:creationId xmlns:a16="http://schemas.microsoft.com/office/drawing/2014/main" id="{F6DD8C3D-9914-AF24-9399-C46AEC2B38C5}"/>
              </a:ext>
            </a:extLst>
          </p:cNvPr>
          <p:cNvPicPr>
            <a:picLocks noChangeAspect="1"/>
          </p:cNvPicPr>
          <p:nvPr/>
        </p:nvPicPr>
        <p:blipFill>
          <a:blip r:embed="rId2"/>
          <a:stretch>
            <a:fillRect/>
          </a:stretch>
        </p:blipFill>
        <p:spPr>
          <a:xfrm>
            <a:off x="5674908" y="470869"/>
            <a:ext cx="6233090" cy="5706094"/>
          </a:xfrm>
          <a:prstGeom prst="rect">
            <a:avLst/>
          </a:prstGeom>
        </p:spPr>
      </p:pic>
    </p:spTree>
    <p:extLst>
      <p:ext uri="{BB962C8B-B14F-4D97-AF65-F5344CB8AC3E}">
        <p14:creationId xmlns:p14="http://schemas.microsoft.com/office/powerpoint/2010/main" val="2780960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D3C4-57EA-268F-7191-4CBAAC4B1400}"/>
              </a:ext>
            </a:extLst>
          </p:cNvPr>
          <p:cNvSpPr>
            <a:spLocks noGrp="1"/>
          </p:cNvSpPr>
          <p:nvPr>
            <p:ph type="title"/>
          </p:nvPr>
        </p:nvSpPr>
        <p:spPr/>
        <p:txBody>
          <a:bodyPr/>
          <a:lstStyle/>
          <a:p>
            <a:r>
              <a:rPr lang="en-US" dirty="0"/>
              <a:t>Common fate</a:t>
            </a:r>
          </a:p>
        </p:txBody>
      </p:sp>
      <p:sp>
        <p:nvSpPr>
          <p:cNvPr id="3" name="Content Placeholder 2">
            <a:extLst>
              <a:ext uri="{FF2B5EF4-FFF2-40B4-BE49-F238E27FC236}">
                <a16:creationId xmlns:a16="http://schemas.microsoft.com/office/drawing/2014/main" id="{59DBC6EA-8187-4FA9-C0D9-453A8D2ED2E3}"/>
              </a:ext>
            </a:extLst>
          </p:cNvPr>
          <p:cNvSpPr>
            <a:spLocks noGrp="1"/>
          </p:cNvSpPr>
          <p:nvPr>
            <p:ph idx="1"/>
          </p:nvPr>
        </p:nvSpPr>
        <p:spPr/>
        <p:txBody>
          <a:bodyPr/>
          <a:lstStyle/>
          <a:p>
            <a:r>
              <a:rPr lang="en-US" b="0" i="0" dirty="0">
                <a:solidFill>
                  <a:srgbClr val="292929"/>
                </a:solidFill>
                <a:effectLst/>
                <a:latin typeface="source-serif-pro"/>
              </a:rPr>
              <a:t>Regardless of how far apart are the elements or how dissimilar they might appear</a:t>
            </a:r>
            <a:r>
              <a:rPr lang="en-US" b="0" i="0" dirty="0">
                <a:solidFill>
                  <a:schemeClr val="accent1">
                    <a:lumMod val="75000"/>
                  </a:schemeClr>
                </a:solidFill>
                <a:effectLst/>
                <a:latin typeface="source-serif-pro"/>
              </a:rPr>
              <a:t>, if they are moving or changing together, they are perceived as related</a:t>
            </a:r>
            <a:r>
              <a:rPr lang="en-US" b="0" i="0" dirty="0">
                <a:solidFill>
                  <a:srgbClr val="292929"/>
                </a:solidFill>
                <a:effectLst/>
                <a:latin typeface="source-serif-pro"/>
              </a:rPr>
              <a:t>. </a:t>
            </a:r>
          </a:p>
          <a:p>
            <a:r>
              <a:rPr lang="en-US" b="0" i="0" dirty="0">
                <a:solidFill>
                  <a:srgbClr val="292929"/>
                </a:solidFill>
                <a:effectLst/>
                <a:latin typeface="source-serif-pro"/>
              </a:rPr>
              <a:t>This effect can take place even when movement is implied, by other visual elements.</a:t>
            </a:r>
            <a:endParaRPr lang="en-US" dirty="0"/>
          </a:p>
        </p:txBody>
      </p:sp>
    </p:spTree>
    <p:extLst>
      <p:ext uri="{BB962C8B-B14F-4D97-AF65-F5344CB8AC3E}">
        <p14:creationId xmlns:p14="http://schemas.microsoft.com/office/powerpoint/2010/main" val="2149111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8DF7-1038-A25E-C130-021FE6112C05}"/>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246D6E13-B764-CA4A-4E5C-741D53260E16}"/>
              </a:ext>
            </a:extLst>
          </p:cNvPr>
          <p:cNvSpPr>
            <a:spLocks noGrp="1"/>
          </p:cNvSpPr>
          <p:nvPr>
            <p:ph idx="1"/>
          </p:nvPr>
        </p:nvSpPr>
        <p:spPr/>
        <p:txBody>
          <a:bodyPr/>
          <a:lstStyle/>
          <a:p>
            <a:r>
              <a:rPr lang="en-US" dirty="0"/>
              <a:t>Simplicity </a:t>
            </a:r>
          </a:p>
          <a:p>
            <a:r>
              <a:rPr lang="en-US" dirty="0"/>
              <a:t>Gestalt principles</a:t>
            </a:r>
          </a:p>
          <a:p>
            <a:r>
              <a:rPr lang="en-US" dirty="0"/>
              <a:t>Layout</a:t>
            </a:r>
          </a:p>
          <a:p>
            <a:pPr lvl="1"/>
            <a:r>
              <a:rPr lang="en-US" dirty="0"/>
              <a:t>Grouping and Hierarchy</a:t>
            </a:r>
          </a:p>
          <a:p>
            <a:pPr lvl="1"/>
            <a:r>
              <a:rPr lang="en-US" dirty="0"/>
              <a:t>Symmetry</a:t>
            </a:r>
          </a:p>
          <a:p>
            <a:pPr lvl="1"/>
            <a:r>
              <a:rPr lang="en-US" dirty="0"/>
              <a:t>Alignment and Grids</a:t>
            </a:r>
          </a:p>
          <a:p>
            <a:r>
              <a:rPr lang="en-US" dirty="0"/>
              <a:t>Color	</a:t>
            </a:r>
          </a:p>
        </p:txBody>
      </p:sp>
    </p:spTree>
    <p:extLst>
      <p:ext uri="{BB962C8B-B14F-4D97-AF65-F5344CB8AC3E}">
        <p14:creationId xmlns:p14="http://schemas.microsoft.com/office/powerpoint/2010/main" val="3061791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6F14-0E98-EA65-A9D9-6B90A5839C7F}"/>
              </a:ext>
            </a:extLst>
          </p:cNvPr>
          <p:cNvSpPr>
            <a:spLocks noGrp="1"/>
          </p:cNvSpPr>
          <p:nvPr>
            <p:ph type="title"/>
          </p:nvPr>
        </p:nvSpPr>
        <p:spPr>
          <a:xfrm>
            <a:off x="838200" y="365125"/>
            <a:ext cx="4762500" cy="1325563"/>
          </a:xfrm>
        </p:spPr>
        <p:txBody>
          <a:bodyPr/>
          <a:lstStyle/>
          <a:p>
            <a:r>
              <a:rPr lang="en-US" dirty="0"/>
              <a:t>Common fate and UI design</a:t>
            </a:r>
          </a:p>
        </p:txBody>
      </p:sp>
      <p:pic>
        <p:nvPicPr>
          <p:cNvPr id="7" name="Picture 6" descr="Chart, bar chart&#10;&#10;Description automatically generated">
            <a:extLst>
              <a:ext uri="{FF2B5EF4-FFF2-40B4-BE49-F238E27FC236}">
                <a16:creationId xmlns:a16="http://schemas.microsoft.com/office/drawing/2014/main" id="{23D0D778-E0A0-9858-A52B-E48CD0C56DA1}"/>
              </a:ext>
            </a:extLst>
          </p:cNvPr>
          <p:cNvPicPr>
            <a:picLocks noChangeAspect="1"/>
          </p:cNvPicPr>
          <p:nvPr/>
        </p:nvPicPr>
        <p:blipFill>
          <a:blip r:embed="rId2"/>
          <a:stretch>
            <a:fillRect/>
          </a:stretch>
        </p:blipFill>
        <p:spPr>
          <a:xfrm>
            <a:off x="5874657" y="-1"/>
            <a:ext cx="6546832" cy="6492875"/>
          </a:xfrm>
          <a:prstGeom prst="rect">
            <a:avLst/>
          </a:prstGeom>
        </p:spPr>
      </p:pic>
      <p:sp>
        <p:nvSpPr>
          <p:cNvPr id="9" name="Content Placeholder 8">
            <a:extLst>
              <a:ext uri="{FF2B5EF4-FFF2-40B4-BE49-F238E27FC236}">
                <a16:creationId xmlns:a16="http://schemas.microsoft.com/office/drawing/2014/main" id="{7C3D1090-5F77-F125-259E-0E889B6D4DAE}"/>
              </a:ext>
            </a:extLst>
          </p:cNvPr>
          <p:cNvSpPr>
            <a:spLocks noGrp="1"/>
          </p:cNvSpPr>
          <p:nvPr>
            <p:ph idx="1"/>
          </p:nvPr>
        </p:nvSpPr>
        <p:spPr>
          <a:xfrm>
            <a:off x="838200" y="1825625"/>
            <a:ext cx="4517571" cy="4351338"/>
          </a:xfrm>
        </p:spPr>
        <p:txBody>
          <a:bodyPr/>
          <a:lstStyle/>
          <a:p>
            <a:r>
              <a:rPr lang="en-US" dirty="0"/>
              <a:t>Common fate in carousels, drop down menus, accordion sliders…. </a:t>
            </a:r>
          </a:p>
          <a:p>
            <a:r>
              <a:rPr lang="en-US" dirty="0"/>
              <a:t>Things that move, open, close, shift, together</a:t>
            </a:r>
          </a:p>
        </p:txBody>
      </p:sp>
    </p:spTree>
    <p:extLst>
      <p:ext uri="{BB962C8B-B14F-4D97-AF65-F5344CB8AC3E}">
        <p14:creationId xmlns:p14="http://schemas.microsoft.com/office/powerpoint/2010/main" val="2768817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A4A4-29BE-1583-B255-3F4219400CC7}"/>
              </a:ext>
            </a:extLst>
          </p:cNvPr>
          <p:cNvSpPr>
            <a:spLocks noGrp="1"/>
          </p:cNvSpPr>
          <p:nvPr>
            <p:ph type="title"/>
          </p:nvPr>
        </p:nvSpPr>
        <p:spPr/>
        <p:txBody>
          <a:bodyPr/>
          <a:lstStyle/>
          <a:p>
            <a:r>
              <a:rPr lang="en-US" dirty="0"/>
              <a:t>Common fate principle</a:t>
            </a:r>
          </a:p>
        </p:txBody>
      </p:sp>
      <p:sp>
        <p:nvSpPr>
          <p:cNvPr id="3" name="Content Placeholder 2">
            <a:extLst>
              <a:ext uri="{FF2B5EF4-FFF2-40B4-BE49-F238E27FC236}">
                <a16:creationId xmlns:a16="http://schemas.microsoft.com/office/drawing/2014/main" id="{A3001615-70E0-1FEA-3E7C-21F375F84C73}"/>
              </a:ext>
            </a:extLst>
          </p:cNvPr>
          <p:cNvSpPr>
            <a:spLocks noGrp="1"/>
          </p:cNvSpPr>
          <p:nvPr>
            <p:ph idx="1"/>
          </p:nvPr>
        </p:nvSpPr>
        <p:spPr>
          <a:xfrm>
            <a:off x="838200" y="4851399"/>
            <a:ext cx="10515600" cy="1325563"/>
          </a:xfrm>
        </p:spPr>
        <p:txBody>
          <a:bodyPr>
            <a:normAutofit lnSpcReduction="10000"/>
          </a:bodyPr>
          <a:lstStyle/>
          <a:p>
            <a:r>
              <a:rPr lang="en-US" dirty="0"/>
              <a:t>Carousel, drop downs</a:t>
            </a:r>
          </a:p>
          <a:p>
            <a:r>
              <a:rPr lang="en-US" dirty="0"/>
              <a:t>When the items move together, we think of them as belonging together</a:t>
            </a:r>
          </a:p>
        </p:txBody>
      </p:sp>
      <p:pic>
        <p:nvPicPr>
          <p:cNvPr id="5" name="Picture 4" descr="Graphical user interface, text, application&#10;&#10;Description automatically generated">
            <a:extLst>
              <a:ext uri="{FF2B5EF4-FFF2-40B4-BE49-F238E27FC236}">
                <a16:creationId xmlns:a16="http://schemas.microsoft.com/office/drawing/2014/main" id="{683427B7-7064-7C12-8050-E97EB888A607}"/>
              </a:ext>
            </a:extLst>
          </p:cNvPr>
          <p:cNvPicPr>
            <a:picLocks noChangeAspect="1"/>
          </p:cNvPicPr>
          <p:nvPr/>
        </p:nvPicPr>
        <p:blipFill>
          <a:blip r:embed="rId2"/>
          <a:stretch>
            <a:fillRect/>
          </a:stretch>
        </p:blipFill>
        <p:spPr>
          <a:xfrm>
            <a:off x="358321" y="1752271"/>
            <a:ext cx="5822189" cy="1203199"/>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85878DEA-5603-F4E7-049D-D087F05A9EB6}"/>
              </a:ext>
            </a:extLst>
          </p:cNvPr>
          <p:cNvPicPr>
            <a:picLocks noChangeAspect="1"/>
          </p:cNvPicPr>
          <p:nvPr/>
        </p:nvPicPr>
        <p:blipFill>
          <a:blip r:embed="rId3"/>
          <a:stretch>
            <a:fillRect/>
          </a:stretch>
        </p:blipFill>
        <p:spPr>
          <a:xfrm>
            <a:off x="5842937" y="1540409"/>
            <a:ext cx="6349063" cy="3491105"/>
          </a:xfrm>
          <a:prstGeom prst="rect">
            <a:avLst/>
          </a:prstGeom>
        </p:spPr>
      </p:pic>
    </p:spTree>
    <p:extLst>
      <p:ext uri="{BB962C8B-B14F-4D97-AF65-F5344CB8AC3E}">
        <p14:creationId xmlns:p14="http://schemas.microsoft.com/office/powerpoint/2010/main" val="878944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20554-6115-1921-5E77-ACA38489A9B5}"/>
              </a:ext>
            </a:extLst>
          </p:cNvPr>
          <p:cNvSpPr>
            <a:spLocks noGrp="1"/>
          </p:cNvSpPr>
          <p:nvPr>
            <p:ph type="title"/>
          </p:nvPr>
        </p:nvSpPr>
        <p:spPr/>
        <p:txBody>
          <a:bodyPr/>
          <a:lstStyle/>
          <a:p>
            <a:r>
              <a:rPr lang="en-US" dirty="0"/>
              <a:t>Closure principle </a:t>
            </a:r>
          </a:p>
        </p:txBody>
      </p:sp>
      <p:sp>
        <p:nvSpPr>
          <p:cNvPr id="3" name="Content Placeholder 2">
            <a:extLst>
              <a:ext uri="{FF2B5EF4-FFF2-40B4-BE49-F238E27FC236}">
                <a16:creationId xmlns:a16="http://schemas.microsoft.com/office/drawing/2014/main" id="{FFC51E0D-7E98-B577-868B-84D5EBE53F15}"/>
              </a:ext>
            </a:extLst>
          </p:cNvPr>
          <p:cNvSpPr>
            <a:spLocks noGrp="1"/>
          </p:cNvSpPr>
          <p:nvPr>
            <p:ph idx="1"/>
          </p:nvPr>
        </p:nvSpPr>
        <p:spPr>
          <a:xfrm>
            <a:off x="818367" y="1838151"/>
            <a:ext cx="5883058" cy="4351338"/>
          </a:xfrm>
        </p:spPr>
        <p:txBody>
          <a:bodyPr>
            <a:normAutofit fontScale="92500"/>
          </a:bodyPr>
          <a:lstStyle/>
          <a:p>
            <a:r>
              <a:rPr lang="en-US" dirty="0"/>
              <a:t>Our brains complete the image</a:t>
            </a:r>
          </a:p>
          <a:p>
            <a:r>
              <a:rPr lang="en-US" b="0" i="0" dirty="0">
                <a:solidFill>
                  <a:srgbClr val="262D3D"/>
                </a:solidFill>
                <a:effectLst/>
              </a:rPr>
              <a:t>Example: Show a partial image fading off the user’s screen in order to show them that there is more to be found if they swipe left or right. </a:t>
            </a:r>
          </a:p>
          <a:p>
            <a:r>
              <a:rPr lang="en-US" b="0" i="0" dirty="0">
                <a:solidFill>
                  <a:srgbClr val="262D3D"/>
                </a:solidFill>
                <a:effectLst/>
              </a:rPr>
              <a:t>Without a partial image, i.e., if only full images are shown, the brain doesn’t immediately interpret that there might be more to be seen, and therefore your user is less likely to scroll (since closure is already apparent).</a:t>
            </a:r>
            <a:endParaRPr lang="en-US" dirty="0"/>
          </a:p>
        </p:txBody>
      </p:sp>
      <p:pic>
        <p:nvPicPr>
          <p:cNvPr id="7" name="Picture 6" descr="Logo&#10;&#10;Description automatically generated">
            <a:extLst>
              <a:ext uri="{FF2B5EF4-FFF2-40B4-BE49-F238E27FC236}">
                <a16:creationId xmlns:a16="http://schemas.microsoft.com/office/drawing/2014/main" id="{04F169B1-B073-87B3-E173-B921E80D1A0D}"/>
              </a:ext>
            </a:extLst>
          </p:cNvPr>
          <p:cNvPicPr>
            <a:picLocks noChangeAspect="1"/>
          </p:cNvPicPr>
          <p:nvPr/>
        </p:nvPicPr>
        <p:blipFill>
          <a:blip r:embed="rId2"/>
          <a:stretch>
            <a:fillRect/>
          </a:stretch>
        </p:blipFill>
        <p:spPr>
          <a:xfrm>
            <a:off x="7145663" y="991818"/>
            <a:ext cx="4940300" cy="5257800"/>
          </a:xfrm>
          <a:prstGeom prst="rect">
            <a:avLst/>
          </a:prstGeom>
        </p:spPr>
      </p:pic>
    </p:spTree>
    <p:extLst>
      <p:ext uri="{BB962C8B-B14F-4D97-AF65-F5344CB8AC3E}">
        <p14:creationId xmlns:p14="http://schemas.microsoft.com/office/powerpoint/2010/main" val="1519439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048C-A422-0753-276D-B8911815338D}"/>
              </a:ext>
            </a:extLst>
          </p:cNvPr>
          <p:cNvSpPr>
            <a:spLocks noGrp="1"/>
          </p:cNvSpPr>
          <p:nvPr>
            <p:ph type="title"/>
          </p:nvPr>
        </p:nvSpPr>
        <p:spPr/>
        <p:txBody>
          <a:bodyPr/>
          <a:lstStyle/>
          <a:p>
            <a:r>
              <a:rPr lang="en-US" dirty="0"/>
              <a:t>Closure in UI design</a:t>
            </a:r>
          </a:p>
        </p:txBody>
      </p:sp>
      <p:sp>
        <p:nvSpPr>
          <p:cNvPr id="3" name="Content Placeholder 2">
            <a:extLst>
              <a:ext uri="{FF2B5EF4-FFF2-40B4-BE49-F238E27FC236}">
                <a16:creationId xmlns:a16="http://schemas.microsoft.com/office/drawing/2014/main" id="{966236BC-649F-9084-FA81-B83B857B41CE}"/>
              </a:ext>
            </a:extLst>
          </p:cNvPr>
          <p:cNvSpPr>
            <a:spLocks noGrp="1"/>
          </p:cNvSpPr>
          <p:nvPr>
            <p:ph idx="1"/>
          </p:nvPr>
        </p:nvSpPr>
        <p:spPr>
          <a:xfrm>
            <a:off x="838200" y="1825625"/>
            <a:ext cx="3570514" cy="4351338"/>
          </a:xfrm>
        </p:spPr>
        <p:txBody>
          <a:bodyPr/>
          <a:lstStyle/>
          <a:p>
            <a:r>
              <a:rPr lang="en-US" dirty="0"/>
              <a:t>Important in iconography</a:t>
            </a:r>
          </a:p>
        </p:txBody>
      </p:sp>
      <p:pic>
        <p:nvPicPr>
          <p:cNvPr id="5" name="Picture 4" descr="Graphical user interface, application, icon&#10;&#10;Description automatically generated">
            <a:extLst>
              <a:ext uri="{FF2B5EF4-FFF2-40B4-BE49-F238E27FC236}">
                <a16:creationId xmlns:a16="http://schemas.microsoft.com/office/drawing/2014/main" id="{FD3BCF90-A037-A34C-6401-87357A2AE4C3}"/>
              </a:ext>
            </a:extLst>
          </p:cNvPr>
          <p:cNvPicPr>
            <a:picLocks noChangeAspect="1"/>
          </p:cNvPicPr>
          <p:nvPr/>
        </p:nvPicPr>
        <p:blipFill>
          <a:blip r:embed="rId2"/>
          <a:stretch>
            <a:fillRect/>
          </a:stretch>
        </p:blipFill>
        <p:spPr>
          <a:xfrm>
            <a:off x="4340811" y="2450192"/>
            <a:ext cx="7851189" cy="2872921"/>
          </a:xfrm>
          <a:prstGeom prst="rect">
            <a:avLst/>
          </a:prstGeom>
        </p:spPr>
      </p:pic>
    </p:spTree>
    <p:extLst>
      <p:ext uri="{BB962C8B-B14F-4D97-AF65-F5344CB8AC3E}">
        <p14:creationId xmlns:p14="http://schemas.microsoft.com/office/powerpoint/2010/main" val="1258920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9DA7-63E9-D531-0EA0-36AB78031740}"/>
              </a:ext>
            </a:extLst>
          </p:cNvPr>
          <p:cNvSpPr>
            <a:spLocks noGrp="1"/>
          </p:cNvSpPr>
          <p:nvPr>
            <p:ph type="title"/>
          </p:nvPr>
        </p:nvSpPr>
        <p:spPr/>
        <p:txBody>
          <a:bodyPr/>
          <a:lstStyle/>
          <a:p>
            <a:r>
              <a:rPr lang="en-US" dirty="0"/>
              <a:t>Symmetry </a:t>
            </a:r>
          </a:p>
        </p:txBody>
      </p:sp>
      <p:sp>
        <p:nvSpPr>
          <p:cNvPr id="3" name="Content Placeholder 2">
            <a:extLst>
              <a:ext uri="{FF2B5EF4-FFF2-40B4-BE49-F238E27FC236}">
                <a16:creationId xmlns:a16="http://schemas.microsoft.com/office/drawing/2014/main" id="{14E8C7A2-BBF2-A082-5DE2-10C2D89AB9CA}"/>
              </a:ext>
            </a:extLst>
          </p:cNvPr>
          <p:cNvSpPr>
            <a:spLocks noGrp="1"/>
          </p:cNvSpPr>
          <p:nvPr>
            <p:ph idx="1"/>
          </p:nvPr>
        </p:nvSpPr>
        <p:spPr>
          <a:xfrm>
            <a:off x="838200" y="1825625"/>
            <a:ext cx="5644243" cy="4836432"/>
          </a:xfrm>
        </p:spPr>
        <p:txBody>
          <a:bodyPr>
            <a:normAutofit fontScale="92500" lnSpcReduction="20000"/>
          </a:bodyPr>
          <a:lstStyle/>
          <a:p>
            <a:r>
              <a:rPr lang="en-US" b="0" i="0" dirty="0">
                <a:effectLst/>
              </a:rPr>
              <a:t>Our mind perceives symmetrical objects as parts of the same group. They create an impression of stability and order.</a:t>
            </a:r>
          </a:p>
          <a:p>
            <a:pPr algn="l"/>
            <a:r>
              <a:rPr lang="en-US" b="0" i="0" dirty="0">
                <a:effectLst/>
              </a:rPr>
              <a:t>UI Elements that are symmetrical to each other helps to scan the content and recognize patterns. Symmetry allows users to focus on what is essential. Symmetrical navigation menus tend to be perceived as more stable. The principle is excellent to use when you design galleries or banners.</a:t>
            </a:r>
          </a:p>
          <a:p>
            <a:pPr algn="l"/>
            <a:r>
              <a:rPr lang="en-US" b="0" i="0" dirty="0">
                <a:effectLst/>
              </a:rPr>
              <a:t>On the other hand, some asymmetry in design can make it more exciting and dynamic.</a:t>
            </a:r>
          </a:p>
          <a:p>
            <a:endParaRPr lang="en-US" dirty="0"/>
          </a:p>
        </p:txBody>
      </p:sp>
      <p:pic>
        <p:nvPicPr>
          <p:cNvPr id="5" name="Picture 4" descr="Shape, square&#10;&#10;Description automatically generated">
            <a:extLst>
              <a:ext uri="{FF2B5EF4-FFF2-40B4-BE49-F238E27FC236}">
                <a16:creationId xmlns:a16="http://schemas.microsoft.com/office/drawing/2014/main" id="{0540C5E5-C2C2-A14F-FAEC-08296A0B018D}"/>
              </a:ext>
            </a:extLst>
          </p:cNvPr>
          <p:cNvPicPr>
            <a:picLocks noChangeAspect="1"/>
          </p:cNvPicPr>
          <p:nvPr/>
        </p:nvPicPr>
        <p:blipFill>
          <a:blip r:embed="rId2"/>
          <a:stretch>
            <a:fillRect/>
          </a:stretch>
        </p:blipFill>
        <p:spPr>
          <a:xfrm>
            <a:off x="6623959" y="2032000"/>
            <a:ext cx="4064000" cy="2565400"/>
          </a:xfrm>
          <a:prstGeom prst="rect">
            <a:avLst/>
          </a:prstGeom>
        </p:spPr>
      </p:pic>
    </p:spTree>
    <p:extLst>
      <p:ext uri="{BB962C8B-B14F-4D97-AF65-F5344CB8AC3E}">
        <p14:creationId xmlns:p14="http://schemas.microsoft.com/office/powerpoint/2010/main" val="3890923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6F05B-F353-C781-EDFB-C229F7368C25}"/>
              </a:ext>
            </a:extLst>
          </p:cNvPr>
          <p:cNvSpPr>
            <a:spLocks noGrp="1"/>
          </p:cNvSpPr>
          <p:nvPr>
            <p:ph type="title"/>
          </p:nvPr>
        </p:nvSpPr>
        <p:spPr/>
        <p:txBody>
          <a:bodyPr/>
          <a:lstStyle/>
          <a:p>
            <a:r>
              <a:rPr lang="en-US" dirty="0"/>
              <a:t>Symmetry and UI design</a:t>
            </a:r>
          </a:p>
        </p:txBody>
      </p:sp>
      <p:sp>
        <p:nvSpPr>
          <p:cNvPr id="3" name="Content Placeholder 2">
            <a:extLst>
              <a:ext uri="{FF2B5EF4-FFF2-40B4-BE49-F238E27FC236}">
                <a16:creationId xmlns:a16="http://schemas.microsoft.com/office/drawing/2014/main" id="{0DAFB108-E945-98FF-DF06-FB507EA38E1A}"/>
              </a:ext>
            </a:extLst>
          </p:cNvPr>
          <p:cNvSpPr>
            <a:spLocks noGrp="1"/>
          </p:cNvSpPr>
          <p:nvPr>
            <p:ph idx="1"/>
          </p:nvPr>
        </p:nvSpPr>
        <p:spPr>
          <a:xfrm>
            <a:off x="838199" y="1825624"/>
            <a:ext cx="5007429" cy="4931569"/>
          </a:xfrm>
        </p:spPr>
        <p:txBody>
          <a:bodyPr>
            <a:normAutofit fontScale="92500" lnSpcReduction="10000"/>
          </a:bodyPr>
          <a:lstStyle/>
          <a:p>
            <a:pPr algn="l"/>
            <a:r>
              <a:rPr lang="en-US" b="0" i="0" dirty="0">
                <a:effectLst/>
              </a:rPr>
              <a:t>UI Elements that are symmetrical to each other helps to scan the content and recognize patterns.</a:t>
            </a:r>
          </a:p>
          <a:p>
            <a:pPr algn="l"/>
            <a:r>
              <a:rPr lang="en-US" b="0" i="0" dirty="0">
                <a:effectLst/>
              </a:rPr>
              <a:t>Symmetry allows users to focus on what is essential. </a:t>
            </a:r>
          </a:p>
          <a:p>
            <a:pPr algn="l"/>
            <a:r>
              <a:rPr lang="en-US" b="0" i="0" dirty="0">
                <a:effectLst/>
              </a:rPr>
              <a:t>Symmetrical navigation menus tend to be perceived as more stable. </a:t>
            </a:r>
          </a:p>
          <a:p>
            <a:pPr algn="l"/>
            <a:r>
              <a:rPr lang="en-US" dirty="0"/>
              <a:t>U</a:t>
            </a:r>
            <a:r>
              <a:rPr lang="en-US" b="0" i="0" dirty="0">
                <a:effectLst/>
              </a:rPr>
              <a:t>se when you design galleries or banners.</a:t>
            </a:r>
          </a:p>
          <a:p>
            <a:pPr algn="l"/>
            <a:r>
              <a:rPr lang="en-US" b="0" i="0" dirty="0">
                <a:effectLst/>
              </a:rPr>
              <a:t>Some asymmetry in design can make it more exciting and dynamic.</a:t>
            </a:r>
          </a:p>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84E9CA46-9AAA-E8A9-CBF6-20440662C4CF}"/>
              </a:ext>
            </a:extLst>
          </p:cNvPr>
          <p:cNvPicPr>
            <a:picLocks noChangeAspect="1"/>
          </p:cNvPicPr>
          <p:nvPr/>
        </p:nvPicPr>
        <p:blipFill>
          <a:blip r:embed="rId2"/>
          <a:stretch>
            <a:fillRect/>
          </a:stretch>
        </p:blipFill>
        <p:spPr>
          <a:xfrm>
            <a:off x="6096000" y="1245394"/>
            <a:ext cx="5731853" cy="5511800"/>
          </a:xfrm>
          <a:prstGeom prst="rect">
            <a:avLst/>
          </a:prstGeom>
        </p:spPr>
      </p:pic>
    </p:spTree>
    <p:extLst>
      <p:ext uri="{BB962C8B-B14F-4D97-AF65-F5344CB8AC3E}">
        <p14:creationId xmlns:p14="http://schemas.microsoft.com/office/powerpoint/2010/main" val="1314725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325F-C129-8CB7-FA33-37FB978129FD}"/>
              </a:ext>
            </a:extLst>
          </p:cNvPr>
          <p:cNvSpPr>
            <a:spLocks noGrp="1"/>
          </p:cNvSpPr>
          <p:nvPr>
            <p:ph type="title"/>
          </p:nvPr>
        </p:nvSpPr>
        <p:spPr/>
        <p:txBody>
          <a:bodyPr/>
          <a:lstStyle/>
          <a:p>
            <a:r>
              <a:rPr lang="en-US" dirty="0"/>
              <a:t>Symmetry and UI design example</a:t>
            </a:r>
          </a:p>
        </p:txBody>
      </p:sp>
      <p:pic>
        <p:nvPicPr>
          <p:cNvPr id="5" name="Picture 4" descr="Graphical user interface, application, website&#10;&#10;Description automatically generated">
            <a:extLst>
              <a:ext uri="{FF2B5EF4-FFF2-40B4-BE49-F238E27FC236}">
                <a16:creationId xmlns:a16="http://schemas.microsoft.com/office/drawing/2014/main" id="{73BACF5C-62FC-3EAE-73B7-01089A92A715}"/>
              </a:ext>
            </a:extLst>
          </p:cNvPr>
          <p:cNvPicPr>
            <a:picLocks noChangeAspect="1"/>
          </p:cNvPicPr>
          <p:nvPr/>
        </p:nvPicPr>
        <p:blipFill>
          <a:blip r:embed="rId2"/>
          <a:stretch>
            <a:fillRect/>
          </a:stretch>
        </p:blipFill>
        <p:spPr>
          <a:xfrm>
            <a:off x="3751035" y="1927915"/>
            <a:ext cx="7772400" cy="4146758"/>
          </a:xfrm>
          <a:prstGeom prst="rect">
            <a:avLst/>
          </a:prstGeom>
        </p:spPr>
      </p:pic>
    </p:spTree>
    <p:extLst>
      <p:ext uri="{BB962C8B-B14F-4D97-AF65-F5344CB8AC3E}">
        <p14:creationId xmlns:p14="http://schemas.microsoft.com/office/powerpoint/2010/main" val="863542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192-184B-4C82-0B0B-DE21E6137351}"/>
              </a:ext>
            </a:extLst>
          </p:cNvPr>
          <p:cNvSpPr>
            <a:spLocks noGrp="1"/>
          </p:cNvSpPr>
          <p:nvPr>
            <p:ph type="title"/>
          </p:nvPr>
        </p:nvSpPr>
        <p:spPr/>
        <p:txBody>
          <a:bodyPr/>
          <a:lstStyle/>
          <a:p>
            <a:r>
              <a:rPr lang="en-US" dirty="0"/>
              <a:t>Figure/Ground principle</a:t>
            </a:r>
          </a:p>
        </p:txBody>
      </p:sp>
      <p:sp>
        <p:nvSpPr>
          <p:cNvPr id="3" name="Content Placeholder 2">
            <a:extLst>
              <a:ext uri="{FF2B5EF4-FFF2-40B4-BE49-F238E27FC236}">
                <a16:creationId xmlns:a16="http://schemas.microsoft.com/office/drawing/2014/main" id="{F1AE7D79-740B-5899-2C35-796EEE440DA7}"/>
              </a:ext>
            </a:extLst>
          </p:cNvPr>
          <p:cNvSpPr>
            <a:spLocks noGrp="1"/>
          </p:cNvSpPr>
          <p:nvPr>
            <p:ph idx="1"/>
          </p:nvPr>
        </p:nvSpPr>
        <p:spPr>
          <a:xfrm>
            <a:off x="838200" y="1825625"/>
            <a:ext cx="3652157" cy="4351338"/>
          </a:xfrm>
        </p:spPr>
        <p:txBody>
          <a:bodyPr/>
          <a:lstStyle/>
          <a:p>
            <a:r>
              <a:rPr lang="en-US" dirty="0">
                <a:solidFill>
                  <a:srgbClr val="1B314B"/>
                </a:solidFill>
              </a:rPr>
              <a:t>P</a:t>
            </a:r>
            <a:r>
              <a:rPr lang="en-US" b="0" i="0" dirty="0">
                <a:solidFill>
                  <a:srgbClr val="1B314B"/>
                </a:solidFill>
                <a:effectLst/>
              </a:rPr>
              <a:t>eople instinctively perceive objects as either being in the foreground or the background. They either stand out prominently in the front (the figure) or recede into the back (the ground).</a:t>
            </a:r>
            <a:endParaRPr lang="en-US" dirty="0"/>
          </a:p>
        </p:txBody>
      </p:sp>
      <p:pic>
        <p:nvPicPr>
          <p:cNvPr id="5" name="Picture 4" descr="A picture containing text, businesscard, vector graphics, clipart&#10;&#10;Description automatically generated">
            <a:extLst>
              <a:ext uri="{FF2B5EF4-FFF2-40B4-BE49-F238E27FC236}">
                <a16:creationId xmlns:a16="http://schemas.microsoft.com/office/drawing/2014/main" id="{3FD25DB7-64F1-19DC-F7FE-29D1C99D00B5}"/>
              </a:ext>
            </a:extLst>
          </p:cNvPr>
          <p:cNvPicPr>
            <a:picLocks noChangeAspect="1"/>
          </p:cNvPicPr>
          <p:nvPr/>
        </p:nvPicPr>
        <p:blipFill>
          <a:blip r:embed="rId2"/>
          <a:stretch>
            <a:fillRect/>
          </a:stretch>
        </p:blipFill>
        <p:spPr>
          <a:xfrm>
            <a:off x="4257222" y="1690688"/>
            <a:ext cx="7772400" cy="2486303"/>
          </a:xfrm>
          <a:prstGeom prst="rect">
            <a:avLst/>
          </a:prstGeom>
        </p:spPr>
      </p:pic>
    </p:spTree>
    <p:extLst>
      <p:ext uri="{BB962C8B-B14F-4D97-AF65-F5344CB8AC3E}">
        <p14:creationId xmlns:p14="http://schemas.microsoft.com/office/powerpoint/2010/main" val="2184925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9FAD-9FAF-541A-09F7-7B1A79943B02}"/>
              </a:ext>
            </a:extLst>
          </p:cNvPr>
          <p:cNvSpPr>
            <a:spLocks noGrp="1"/>
          </p:cNvSpPr>
          <p:nvPr>
            <p:ph type="title"/>
          </p:nvPr>
        </p:nvSpPr>
        <p:spPr/>
        <p:txBody>
          <a:bodyPr/>
          <a:lstStyle/>
          <a:p>
            <a:r>
              <a:rPr lang="en-US" dirty="0"/>
              <a:t>Figure/ground principle examples</a:t>
            </a:r>
          </a:p>
        </p:txBody>
      </p:sp>
      <p:sp>
        <p:nvSpPr>
          <p:cNvPr id="3" name="Content Placeholder 2">
            <a:extLst>
              <a:ext uri="{FF2B5EF4-FFF2-40B4-BE49-F238E27FC236}">
                <a16:creationId xmlns:a16="http://schemas.microsoft.com/office/drawing/2014/main" id="{09E1DABE-1579-9336-C0B3-E9023A97277A}"/>
              </a:ext>
            </a:extLst>
          </p:cNvPr>
          <p:cNvSpPr>
            <a:spLocks noGrp="1"/>
          </p:cNvSpPr>
          <p:nvPr>
            <p:ph idx="1"/>
          </p:nvPr>
        </p:nvSpPr>
        <p:spPr>
          <a:xfrm>
            <a:off x="838200" y="1825625"/>
            <a:ext cx="3211286" cy="4351338"/>
          </a:xfrm>
        </p:spPr>
        <p:txBody>
          <a:bodyPr/>
          <a:lstStyle/>
          <a:p>
            <a:r>
              <a:rPr lang="en-US" dirty="0"/>
              <a:t>We know to focus on the white regions on this page</a:t>
            </a:r>
          </a:p>
        </p:txBody>
      </p:sp>
      <p:pic>
        <p:nvPicPr>
          <p:cNvPr id="5" name="Picture 4" descr="A picture containing diagram&#10;&#10;Description automatically generated">
            <a:extLst>
              <a:ext uri="{FF2B5EF4-FFF2-40B4-BE49-F238E27FC236}">
                <a16:creationId xmlns:a16="http://schemas.microsoft.com/office/drawing/2014/main" id="{C96E511F-ED95-1573-D9BC-083590838AD5}"/>
              </a:ext>
            </a:extLst>
          </p:cNvPr>
          <p:cNvPicPr>
            <a:picLocks noChangeAspect="1"/>
          </p:cNvPicPr>
          <p:nvPr/>
        </p:nvPicPr>
        <p:blipFill>
          <a:blip r:embed="rId2"/>
          <a:stretch>
            <a:fillRect/>
          </a:stretch>
        </p:blipFill>
        <p:spPr>
          <a:xfrm>
            <a:off x="4049486" y="1690688"/>
            <a:ext cx="7983816" cy="3861026"/>
          </a:xfrm>
          <a:prstGeom prst="rect">
            <a:avLst/>
          </a:prstGeom>
        </p:spPr>
      </p:pic>
    </p:spTree>
    <p:extLst>
      <p:ext uri="{BB962C8B-B14F-4D97-AF65-F5344CB8AC3E}">
        <p14:creationId xmlns:p14="http://schemas.microsoft.com/office/powerpoint/2010/main" val="3959033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1981E-F512-8E7B-427C-275665A4571D}"/>
              </a:ext>
            </a:extLst>
          </p:cNvPr>
          <p:cNvSpPr>
            <a:spLocks noGrp="1"/>
          </p:cNvSpPr>
          <p:nvPr>
            <p:ph type="title"/>
          </p:nvPr>
        </p:nvSpPr>
        <p:spPr/>
        <p:txBody>
          <a:bodyPr/>
          <a:lstStyle/>
          <a:p>
            <a:r>
              <a:rPr lang="en-US" dirty="0"/>
              <a:t>Figure ground principle examples</a:t>
            </a:r>
          </a:p>
        </p:txBody>
      </p:sp>
      <p:pic>
        <p:nvPicPr>
          <p:cNvPr id="5" name="Picture 4" descr="Graphical user interface, application, Teams&#10;&#10;Description automatically generated">
            <a:extLst>
              <a:ext uri="{FF2B5EF4-FFF2-40B4-BE49-F238E27FC236}">
                <a16:creationId xmlns:a16="http://schemas.microsoft.com/office/drawing/2014/main" id="{B650A362-E341-9ADA-32F2-ED31EA048EF1}"/>
              </a:ext>
            </a:extLst>
          </p:cNvPr>
          <p:cNvPicPr>
            <a:picLocks noChangeAspect="1"/>
          </p:cNvPicPr>
          <p:nvPr/>
        </p:nvPicPr>
        <p:blipFill>
          <a:blip r:embed="rId2"/>
          <a:stretch>
            <a:fillRect/>
          </a:stretch>
        </p:blipFill>
        <p:spPr>
          <a:xfrm>
            <a:off x="1869622" y="2093686"/>
            <a:ext cx="7772400" cy="3649298"/>
          </a:xfrm>
          <a:prstGeom prst="rect">
            <a:avLst/>
          </a:prstGeom>
        </p:spPr>
      </p:pic>
    </p:spTree>
    <p:extLst>
      <p:ext uri="{BB962C8B-B14F-4D97-AF65-F5344CB8AC3E}">
        <p14:creationId xmlns:p14="http://schemas.microsoft.com/office/powerpoint/2010/main" val="89343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6F91-27ED-919F-C84F-4960CD382E28}"/>
              </a:ext>
            </a:extLst>
          </p:cNvPr>
          <p:cNvSpPr>
            <a:spLocks noGrp="1"/>
          </p:cNvSpPr>
          <p:nvPr>
            <p:ph type="title"/>
          </p:nvPr>
        </p:nvSpPr>
        <p:spPr/>
        <p:txBody>
          <a:bodyPr/>
          <a:lstStyle/>
          <a:p>
            <a:r>
              <a:rPr lang="en-US" dirty="0"/>
              <a:t>Psychological principle: Gestalt principles</a:t>
            </a:r>
          </a:p>
        </p:txBody>
      </p:sp>
      <p:sp>
        <p:nvSpPr>
          <p:cNvPr id="3" name="Content Placeholder 2">
            <a:extLst>
              <a:ext uri="{FF2B5EF4-FFF2-40B4-BE49-F238E27FC236}">
                <a16:creationId xmlns:a16="http://schemas.microsoft.com/office/drawing/2014/main" id="{6E2A1C52-E1EF-2967-AAB3-E733114837E7}"/>
              </a:ext>
            </a:extLst>
          </p:cNvPr>
          <p:cNvSpPr>
            <a:spLocks noGrp="1"/>
          </p:cNvSpPr>
          <p:nvPr>
            <p:ph idx="1"/>
          </p:nvPr>
        </p:nvSpPr>
        <p:spPr>
          <a:xfrm>
            <a:off x="838200" y="1825625"/>
            <a:ext cx="3220233" cy="4351338"/>
          </a:xfrm>
        </p:spPr>
        <p:txBody>
          <a:bodyPr>
            <a:normAutofit lnSpcReduction="10000"/>
          </a:bodyPr>
          <a:lstStyle/>
          <a:p>
            <a:r>
              <a:rPr lang="en-US" dirty="0"/>
              <a:t>1923 work:</a:t>
            </a:r>
            <a:r>
              <a:rPr lang="en-US" b="0" i="0" dirty="0">
                <a:solidFill>
                  <a:srgbClr val="262D3D"/>
                </a:solidFill>
                <a:effectLst/>
              </a:rPr>
              <a:t> </a:t>
            </a:r>
            <a:r>
              <a:rPr lang="en-US" b="0" i="1" dirty="0">
                <a:solidFill>
                  <a:srgbClr val="262D3D"/>
                </a:solidFill>
                <a:effectLst/>
              </a:rPr>
              <a:t>Gestalt laws of perceptual organization</a:t>
            </a:r>
            <a:endParaRPr lang="en-US" dirty="0"/>
          </a:p>
          <a:p>
            <a:r>
              <a:rPr lang="en-US" dirty="0"/>
              <a:t>We don’t ‘just see things’</a:t>
            </a:r>
          </a:p>
          <a:p>
            <a:r>
              <a:rPr lang="en-US" dirty="0"/>
              <a:t>Our brains do work to construct what we ‘see’</a:t>
            </a:r>
          </a:p>
          <a:p>
            <a:r>
              <a:rPr lang="en-US" dirty="0"/>
              <a:t>Gestalt principles are valuable to design</a:t>
            </a:r>
          </a:p>
          <a:p>
            <a:pPr marL="0" indent="0">
              <a:buNone/>
            </a:pPr>
            <a:endParaRPr lang="en-US" dirty="0"/>
          </a:p>
          <a:p>
            <a:endParaRPr lang="en-US" dirty="0"/>
          </a:p>
        </p:txBody>
      </p:sp>
      <p:pic>
        <p:nvPicPr>
          <p:cNvPr id="4" name="Picture 2" descr="https://lh5.googleusercontent.com/VqYZJ8fJncsSYqns1wqDByBJTgLSuSX3bLF9L11syf55Ho2scFvFvK-zifkkQpYwQfywy-1WemtbUaJji5tMnH106CHjtdnBpPb7lMPJAIssYuDopXTxJhKAkb2L7SmzWyyysapr">
            <a:extLst>
              <a:ext uri="{FF2B5EF4-FFF2-40B4-BE49-F238E27FC236}">
                <a16:creationId xmlns:a16="http://schemas.microsoft.com/office/drawing/2014/main" id="{2D8DCCD9-EEE0-D49F-9038-D916C02D0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772" y="2272506"/>
            <a:ext cx="59436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145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6798-ED08-65BD-22F0-A2FFC86A4D28}"/>
              </a:ext>
            </a:extLst>
          </p:cNvPr>
          <p:cNvSpPr>
            <a:spLocks noGrp="1"/>
          </p:cNvSpPr>
          <p:nvPr>
            <p:ph type="title"/>
          </p:nvPr>
        </p:nvSpPr>
        <p:spPr/>
        <p:txBody>
          <a:bodyPr/>
          <a:lstStyle/>
          <a:p>
            <a:r>
              <a:rPr lang="en-US" dirty="0"/>
              <a:t>How to use these principles</a:t>
            </a:r>
          </a:p>
        </p:txBody>
      </p:sp>
      <p:sp>
        <p:nvSpPr>
          <p:cNvPr id="3" name="Content Placeholder 2">
            <a:extLst>
              <a:ext uri="{FF2B5EF4-FFF2-40B4-BE49-F238E27FC236}">
                <a16:creationId xmlns:a16="http://schemas.microsoft.com/office/drawing/2014/main" id="{7BAD42CB-F759-D008-82A0-D3188B9F82BD}"/>
              </a:ext>
            </a:extLst>
          </p:cNvPr>
          <p:cNvSpPr>
            <a:spLocks noGrp="1"/>
          </p:cNvSpPr>
          <p:nvPr>
            <p:ph idx="1"/>
          </p:nvPr>
        </p:nvSpPr>
        <p:spPr/>
        <p:txBody>
          <a:bodyPr/>
          <a:lstStyle/>
          <a:p>
            <a:r>
              <a:rPr lang="en-US" dirty="0"/>
              <a:t>These can give you labels for when things are working (‘Oh, my eyes follow here, because of the continuity principle) or not working (‘Maybe I need to group elements in a bounding box, to help the user associate them together?’)</a:t>
            </a:r>
          </a:p>
          <a:p>
            <a:pPr marL="0" indent="0">
              <a:buNone/>
            </a:pPr>
            <a:endParaRPr lang="en-US" dirty="0"/>
          </a:p>
          <a:p>
            <a:endParaRPr lang="en-US" dirty="0"/>
          </a:p>
        </p:txBody>
      </p:sp>
    </p:spTree>
    <p:extLst>
      <p:ext uri="{BB962C8B-B14F-4D97-AF65-F5344CB8AC3E}">
        <p14:creationId xmlns:p14="http://schemas.microsoft.com/office/powerpoint/2010/main" val="260263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97DF-C872-582C-451B-84827C3D5886}"/>
              </a:ext>
            </a:extLst>
          </p:cNvPr>
          <p:cNvSpPr>
            <a:spLocks noGrp="1"/>
          </p:cNvSpPr>
          <p:nvPr>
            <p:ph type="title"/>
          </p:nvPr>
        </p:nvSpPr>
        <p:spPr/>
        <p:txBody>
          <a:bodyPr/>
          <a:lstStyle/>
          <a:p>
            <a:r>
              <a:rPr lang="en-US" dirty="0"/>
              <a:t>Slide credits</a:t>
            </a:r>
          </a:p>
        </p:txBody>
      </p:sp>
      <p:sp>
        <p:nvSpPr>
          <p:cNvPr id="3" name="Content Placeholder 2">
            <a:extLst>
              <a:ext uri="{FF2B5EF4-FFF2-40B4-BE49-F238E27FC236}">
                <a16:creationId xmlns:a16="http://schemas.microsoft.com/office/drawing/2014/main" id="{9578D267-E132-25D2-AE9F-DAA868D629A8}"/>
              </a:ext>
            </a:extLst>
          </p:cNvPr>
          <p:cNvSpPr>
            <a:spLocks noGrp="1"/>
          </p:cNvSpPr>
          <p:nvPr>
            <p:ph idx="1"/>
          </p:nvPr>
        </p:nvSpPr>
        <p:spPr/>
        <p:txBody>
          <a:bodyPr>
            <a:normAutofit fontScale="55000" lnSpcReduction="20000"/>
          </a:bodyPr>
          <a:lstStyle/>
          <a:p>
            <a:r>
              <a:rPr lang="en-US" dirty="0" err="1"/>
              <a:t>Debaleena</a:t>
            </a:r>
            <a:r>
              <a:rPr lang="en-US" dirty="0"/>
              <a:t> </a:t>
            </a:r>
            <a:r>
              <a:rPr lang="en-US" dirty="0" err="1"/>
              <a:t>Chattopdhay</a:t>
            </a:r>
            <a:endParaRPr lang="en-US" dirty="0"/>
          </a:p>
          <a:p>
            <a:r>
              <a:rPr lang="en-US" dirty="0">
                <a:hlinkClick r:id="rId2"/>
              </a:rPr>
              <a:t>https://www.toptal.com/designers/ui/gestalt-principles-of-design#:~:text=There%20are%20six%20individual%20principles,gestalt%2C%20such%20as%20common%20fate</a:t>
            </a:r>
            <a:r>
              <a:rPr lang="en-US" dirty="0"/>
              <a:t>.</a:t>
            </a:r>
          </a:p>
          <a:p>
            <a:r>
              <a:rPr lang="en-US" dirty="0">
                <a:hlinkClick r:id="rId3"/>
              </a:rPr>
              <a:t>https://balsamiq.com/learn/articles/visual-hierarchy-and-alignment/</a:t>
            </a:r>
            <a:endParaRPr lang="en-US" dirty="0"/>
          </a:p>
          <a:p>
            <a:r>
              <a:rPr lang="en-US" dirty="0">
                <a:hlinkClick r:id="rId4"/>
              </a:rPr>
              <a:t>https://www.interaction-design.org/literature/article/simplicity-in-design-4-ways-to-achieve-simplicity-in-your-designs</a:t>
            </a:r>
            <a:endParaRPr lang="en-US" dirty="0"/>
          </a:p>
          <a:p>
            <a:r>
              <a:rPr lang="en-US" dirty="0">
                <a:hlinkClick r:id="rId5"/>
              </a:rPr>
              <a:t>https://tomkenny.design/articles/false-simplicity</a:t>
            </a:r>
            <a:endParaRPr lang="en-US" dirty="0"/>
          </a:p>
          <a:p>
            <a:r>
              <a:rPr lang="en-US" dirty="0">
                <a:hlinkClick r:id="rId6"/>
              </a:rPr>
              <a:t>https://medium.muz.li/gestalt-principles-in-ui-design-6b75a41e9965</a:t>
            </a:r>
            <a:endParaRPr lang="en-US" dirty="0"/>
          </a:p>
          <a:p>
            <a:r>
              <a:rPr lang="en-US" dirty="0">
                <a:hlinkClick r:id="rId7"/>
              </a:rPr>
              <a:t>https://uxmisfit.com/2019/04/23/ui-design-in-practice-gestalt-principles/</a:t>
            </a:r>
            <a:endParaRPr lang="en-US" dirty="0"/>
          </a:p>
          <a:p>
            <a:r>
              <a:rPr lang="en-US" dirty="0"/>
              <a:t>https://</a:t>
            </a:r>
            <a:r>
              <a:rPr lang="en-US" dirty="0" err="1"/>
              <a:t>www.usertesting.com</a:t>
            </a:r>
            <a:r>
              <a:rPr lang="en-US" dirty="0"/>
              <a:t>/resources/topics/gestalt-principles#:~:text=Principle%20%234%3A%20common%20region&amp;text=It%20states%20that%20when%20objects,them%20as%20being%20grouped%20together.&amp;text=Adding%20borders%20or%20other%20visible,%2C%20size%2C%20color%2C%20etc.</a:t>
            </a:r>
          </a:p>
          <a:p>
            <a:r>
              <a:rPr lang="en-US" dirty="0">
                <a:hlinkClick r:id="rId8"/>
              </a:rPr>
              <a:t>https://www.nngroup.com/articles/common-region/</a:t>
            </a:r>
            <a:endParaRPr lang="en-US" dirty="0"/>
          </a:p>
          <a:p>
            <a:r>
              <a:rPr lang="en-US" dirty="0">
                <a:hlinkClick r:id="rId9"/>
              </a:rPr>
              <a:t>https://katecodonnell.medium.com/gestalt-and-design-symmetry-29fdde5b24e0</a:t>
            </a:r>
            <a:endParaRPr lang="en-US" dirty="0"/>
          </a:p>
          <a:p>
            <a:r>
              <a:rPr lang="en-US" dirty="0"/>
              <a:t>https://</a:t>
            </a:r>
            <a:r>
              <a:rPr lang="en-US" dirty="0" err="1"/>
              <a:t>www.toptal.com</a:t>
            </a:r>
            <a:r>
              <a:rPr lang="en-US" dirty="0"/>
              <a:t>/designers/</a:t>
            </a:r>
            <a:r>
              <a:rPr lang="en-US" dirty="0" err="1"/>
              <a:t>ui</a:t>
            </a:r>
            <a:r>
              <a:rPr lang="en-US" dirty="0"/>
              <a:t>/gestalt-principles-of-design</a:t>
            </a:r>
          </a:p>
          <a:p>
            <a:endParaRPr lang="en-US" dirty="0"/>
          </a:p>
          <a:p>
            <a:endParaRPr lang="en-US" dirty="0"/>
          </a:p>
        </p:txBody>
      </p:sp>
    </p:spTree>
    <p:extLst>
      <p:ext uri="{BB962C8B-B14F-4D97-AF65-F5344CB8AC3E}">
        <p14:creationId xmlns:p14="http://schemas.microsoft.com/office/powerpoint/2010/main" val="1456064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16E8-35C2-2F43-0AAA-6B92668B2E17}"/>
              </a:ext>
            </a:extLst>
          </p:cNvPr>
          <p:cNvSpPr>
            <a:spLocks noGrp="1"/>
          </p:cNvSpPr>
          <p:nvPr>
            <p:ph type="title"/>
          </p:nvPr>
        </p:nvSpPr>
        <p:spPr/>
        <p:txBody>
          <a:bodyPr/>
          <a:lstStyle/>
          <a:p>
            <a:r>
              <a:rPr lang="en-US" dirty="0"/>
              <a:t>How we ‘read’ </a:t>
            </a:r>
          </a:p>
        </p:txBody>
      </p:sp>
      <p:pic>
        <p:nvPicPr>
          <p:cNvPr id="5" name="Picture 4" descr="Graphical user interface, text&#10;&#10;Description automatically generated">
            <a:extLst>
              <a:ext uri="{FF2B5EF4-FFF2-40B4-BE49-F238E27FC236}">
                <a16:creationId xmlns:a16="http://schemas.microsoft.com/office/drawing/2014/main" id="{79969B66-327E-4DDE-91E7-7E98896DD363}"/>
              </a:ext>
            </a:extLst>
          </p:cNvPr>
          <p:cNvPicPr>
            <a:picLocks noChangeAspect="1"/>
          </p:cNvPicPr>
          <p:nvPr/>
        </p:nvPicPr>
        <p:blipFill>
          <a:blip r:embed="rId2"/>
          <a:stretch>
            <a:fillRect/>
          </a:stretch>
        </p:blipFill>
        <p:spPr>
          <a:xfrm>
            <a:off x="4296427" y="1333814"/>
            <a:ext cx="5515758" cy="5159061"/>
          </a:xfrm>
          <a:prstGeom prst="rect">
            <a:avLst/>
          </a:prstGeom>
        </p:spPr>
      </p:pic>
      <p:sp>
        <p:nvSpPr>
          <p:cNvPr id="3" name="TextBox 2">
            <a:extLst>
              <a:ext uri="{FF2B5EF4-FFF2-40B4-BE49-F238E27FC236}">
                <a16:creationId xmlns:a16="http://schemas.microsoft.com/office/drawing/2014/main" id="{E5DB4F04-1864-6CFC-D23E-E864D013F46E}"/>
              </a:ext>
            </a:extLst>
          </p:cNvPr>
          <p:cNvSpPr txBox="1"/>
          <p:nvPr/>
        </p:nvSpPr>
        <p:spPr>
          <a:xfrm>
            <a:off x="522514" y="3526971"/>
            <a:ext cx="1982659" cy="369332"/>
          </a:xfrm>
          <a:prstGeom prst="rect">
            <a:avLst/>
          </a:prstGeom>
          <a:noFill/>
        </p:spPr>
        <p:txBody>
          <a:bodyPr wrap="none" rtlCol="0">
            <a:spAutoFit/>
          </a:bodyPr>
          <a:lstStyle/>
          <a:p>
            <a:r>
              <a:rPr lang="en-US" dirty="0"/>
              <a:t>Anyone surprised? </a:t>
            </a:r>
          </a:p>
        </p:txBody>
      </p:sp>
    </p:spTree>
    <p:extLst>
      <p:ext uri="{BB962C8B-B14F-4D97-AF65-F5344CB8AC3E}">
        <p14:creationId xmlns:p14="http://schemas.microsoft.com/office/powerpoint/2010/main" val="1573319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3D7-3C7D-4066-A800-722AC8EE98AA}"/>
              </a:ext>
            </a:extLst>
          </p:cNvPr>
          <p:cNvSpPr>
            <a:spLocks noGrp="1"/>
          </p:cNvSpPr>
          <p:nvPr>
            <p:ph type="title"/>
          </p:nvPr>
        </p:nvSpPr>
        <p:spPr/>
        <p:txBody>
          <a:bodyPr/>
          <a:lstStyle/>
          <a:p>
            <a:r>
              <a:rPr lang="en-US" dirty="0"/>
              <a:t>Visual hierarchy</a:t>
            </a:r>
          </a:p>
        </p:txBody>
      </p:sp>
      <p:sp>
        <p:nvSpPr>
          <p:cNvPr id="3" name="Content Placeholder 2">
            <a:extLst>
              <a:ext uri="{FF2B5EF4-FFF2-40B4-BE49-F238E27FC236}">
                <a16:creationId xmlns:a16="http://schemas.microsoft.com/office/drawing/2014/main" id="{FB745470-69A9-BD2B-CFE5-308F42ECA63C}"/>
              </a:ext>
            </a:extLst>
          </p:cNvPr>
          <p:cNvSpPr>
            <a:spLocks noGrp="1"/>
          </p:cNvSpPr>
          <p:nvPr>
            <p:ph idx="1"/>
          </p:nvPr>
        </p:nvSpPr>
        <p:spPr>
          <a:xfrm>
            <a:off x="838200" y="1825625"/>
            <a:ext cx="5257800" cy="4351338"/>
          </a:xfrm>
        </p:spPr>
        <p:txBody>
          <a:bodyPr>
            <a:normAutofit/>
          </a:bodyPr>
          <a:lstStyle/>
          <a:p>
            <a:pPr algn="l" fontAlgn="base"/>
            <a:r>
              <a:rPr lang="en-US" dirty="0">
                <a:solidFill>
                  <a:srgbClr val="000000"/>
                </a:solidFill>
                <a:latin typeface="Lucida Grande" panose="020B0600040502020204" pitchFamily="34" charset="0"/>
              </a:rPr>
              <a:t>We visually scan the world</a:t>
            </a:r>
          </a:p>
          <a:p>
            <a:pPr algn="l" fontAlgn="base"/>
            <a:r>
              <a:rPr lang="en-US" dirty="0">
                <a:solidFill>
                  <a:srgbClr val="000000"/>
                </a:solidFill>
                <a:latin typeface="Lucida Grande" panose="020B0600040502020204" pitchFamily="34" charset="0"/>
              </a:rPr>
              <a:t>We need to direct our attention to perceive elements</a:t>
            </a:r>
          </a:p>
          <a:p>
            <a:pPr algn="l" fontAlgn="base"/>
            <a:r>
              <a:rPr lang="en-US" b="0" i="0" dirty="0">
                <a:solidFill>
                  <a:srgbClr val="000000"/>
                </a:solidFill>
                <a:effectLst/>
                <a:latin typeface="Lucida Grande" panose="020B0600040502020204" pitchFamily="34" charset="0"/>
              </a:rPr>
              <a:t>This impacts our behavior when interacting with digital interfaces. </a:t>
            </a:r>
          </a:p>
          <a:p>
            <a:endParaRPr lang="en-US" dirty="0"/>
          </a:p>
        </p:txBody>
      </p:sp>
      <p:pic>
        <p:nvPicPr>
          <p:cNvPr id="4" name="Picture 3" descr="Graphical user interface, text&#10;&#10;Description automatically generated">
            <a:extLst>
              <a:ext uri="{FF2B5EF4-FFF2-40B4-BE49-F238E27FC236}">
                <a16:creationId xmlns:a16="http://schemas.microsoft.com/office/drawing/2014/main" id="{5F4A18B5-A052-78C7-0BB2-B54E92893AA5}"/>
              </a:ext>
            </a:extLst>
          </p:cNvPr>
          <p:cNvPicPr>
            <a:picLocks noChangeAspect="1"/>
          </p:cNvPicPr>
          <p:nvPr/>
        </p:nvPicPr>
        <p:blipFill>
          <a:blip r:embed="rId2"/>
          <a:stretch>
            <a:fillRect/>
          </a:stretch>
        </p:blipFill>
        <p:spPr>
          <a:xfrm>
            <a:off x="6533442" y="1333814"/>
            <a:ext cx="5515758" cy="5159061"/>
          </a:xfrm>
          <a:prstGeom prst="rect">
            <a:avLst/>
          </a:prstGeom>
        </p:spPr>
      </p:pic>
    </p:spTree>
    <p:extLst>
      <p:ext uri="{BB962C8B-B14F-4D97-AF65-F5344CB8AC3E}">
        <p14:creationId xmlns:p14="http://schemas.microsoft.com/office/powerpoint/2010/main" val="355957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3D7-3C7D-4066-A800-722AC8EE98AA}"/>
              </a:ext>
            </a:extLst>
          </p:cNvPr>
          <p:cNvSpPr>
            <a:spLocks noGrp="1"/>
          </p:cNvSpPr>
          <p:nvPr>
            <p:ph type="title"/>
          </p:nvPr>
        </p:nvSpPr>
        <p:spPr/>
        <p:txBody>
          <a:bodyPr/>
          <a:lstStyle/>
          <a:p>
            <a:r>
              <a:rPr lang="en-US" dirty="0"/>
              <a:t>Visual hierarchy</a:t>
            </a:r>
          </a:p>
        </p:txBody>
      </p:sp>
      <p:sp>
        <p:nvSpPr>
          <p:cNvPr id="3" name="Content Placeholder 2">
            <a:extLst>
              <a:ext uri="{FF2B5EF4-FFF2-40B4-BE49-F238E27FC236}">
                <a16:creationId xmlns:a16="http://schemas.microsoft.com/office/drawing/2014/main" id="{FB745470-69A9-BD2B-CFE5-308F42ECA63C}"/>
              </a:ext>
            </a:extLst>
          </p:cNvPr>
          <p:cNvSpPr>
            <a:spLocks noGrp="1"/>
          </p:cNvSpPr>
          <p:nvPr>
            <p:ph idx="1"/>
          </p:nvPr>
        </p:nvSpPr>
        <p:spPr/>
        <p:txBody>
          <a:bodyPr>
            <a:normAutofit/>
          </a:bodyPr>
          <a:lstStyle/>
          <a:p>
            <a:pPr algn="l" fontAlgn="base"/>
            <a:r>
              <a:rPr lang="en-US" b="0" i="0" dirty="0">
                <a:solidFill>
                  <a:srgbClr val="000000"/>
                </a:solidFill>
                <a:effectLst/>
                <a:latin typeface="Lucida Grande" panose="020B0600040502020204" pitchFamily="34" charset="0"/>
              </a:rPr>
              <a:t>Important to understand the levels of attention each item on your UI will get</a:t>
            </a:r>
          </a:p>
          <a:p>
            <a:pPr lvl="1" fontAlgn="base"/>
            <a:r>
              <a:rPr lang="en-US" b="0" i="0" dirty="0">
                <a:solidFill>
                  <a:srgbClr val="000000"/>
                </a:solidFill>
                <a:effectLst/>
                <a:latin typeface="Lucida Grande" panose="020B0600040502020204" pitchFamily="34" charset="0"/>
              </a:rPr>
              <a:t>People will understand whatever it is that you’re wanting them to more quickly, with less effort.</a:t>
            </a:r>
          </a:p>
          <a:p>
            <a:pPr algn="l" fontAlgn="base"/>
            <a:r>
              <a:rPr lang="en-US" b="0" i="0" dirty="0">
                <a:solidFill>
                  <a:srgbClr val="000000"/>
                </a:solidFill>
                <a:effectLst/>
                <a:latin typeface="Lucida Grande" panose="020B0600040502020204" pitchFamily="34" charset="0"/>
              </a:rPr>
              <a:t>Visual hierarchy and alignment helps you direct your user’s attention, helps them ‘read’ the content on the page  </a:t>
            </a:r>
          </a:p>
        </p:txBody>
      </p:sp>
    </p:spTree>
    <p:extLst>
      <p:ext uri="{BB962C8B-B14F-4D97-AF65-F5344CB8AC3E}">
        <p14:creationId xmlns:p14="http://schemas.microsoft.com/office/powerpoint/2010/main" val="1711701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3D7-3C7D-4066-A800-722AC8EE98AA}"/>
              </a:ext>
            </a:extLst>
          </p:cNvPr>
          <p:cNvSpPr>
            <a:spLocks noGrp="1"/>
          </p:cNvSpPr>
          <p:nvPr>
            <p:ph type="title"/>
          </p:nvPr>
        </p:nvSpPr>
        <p:spPr/>
        <p:txBody>
          <a:bodyPr/>
          <a:lstStyle/>
          <a:p>
            <a:r>
              <a:rPr lang="en-US" dirty="0"/>
              <a:t>Visual hierarchy</a:t>
            </a:r>
          </a:p>
        </p:txBody>
      </p:sp>
      <p:sp>
        <p:nvSpPr>
          <p:cNvPr id="3" name="Content Placeholder 2">
            <a:extLst>
              <a:ext uri="{FF2B5EF4-FFF2-40B4-BE49-F238E27FC236}">
                <a16:creationId xmlns:a16="http://schemas.microsoft.com/office/drawing/2014/main" id="{FB745470-69A9-BD2B-CFE5-308F42ECA63C}"/>
              </a:ext>
            </a:extLst>
          </p:cNvPr>
          <p:cNvSpPr>
            <a:spLocks noGrp="1"/>
          </p:cNvSpPr>
          <p:nvPr>
            <p:ph idx="1"/>
          </p:nvPr>
        </p:nvSpPr>
        <p:spPr>
          <a:xfrm>
            <a:off x="838199" y="1825625"/>
            <a:ext cx="10685745" cy="4351338"/>
          </a:xfrm>
        </p:spPr>
        <p:txBody>
          <a:bodyPr>
            <a:normAutofit/>
          </a:bodyPr>
          <a:lstStyle/>
          <a:p>
            <a:pPr algn="l" fontAlgn="base"/>
            <a:r>
              <a:rPr lang="en-US" b="0" i="0" dirty="0">
                <a:solidFill>
                  <a:srgbClr val="000000"/>
                </a:solidFill>
                <a:effectLst/>
                <a:latin typeface="Lucida Grande" panose="020B0600040502020204" pitchFamily="34" charset="0"/>
              </a:rPr>
              <a:t>Lack of visual hierarchy and poorly aligned content interrupts </a:t>
            </a:r>
            <a:r>
              <a:rPr lang="en-US" b="1" i="0" dirty="0">
                <a:solidFill>
                  <a:srgbClr val="000000"/>
                </a:solidFill>
                <a:effectLst/>
                <a:latin typeface="Lucida Grande" panose="020B0600040502020204" pitchFamily="34" charset="0"/>
              </a:rPr>
              <a:t>your brain's ability to scan and zone-in</a:t>
            </a:r>
            <a:r>
              <a:rPr lang="en-US" b="0" i="0" dirty="0">
                <a:solidFill>
                  <a:srgbClr val="000000"/>
                </a:solidFill>
                <a:effectLst/>
                <a:latin typeface="Lucida Grande" panose="020B0600040502020204" pitchFamily="34" charset="0"/>
              </a:rPr>
              <a:t> on areas of interest. If we cannot quickly understand what we see, we become frustrated and will likely leave the experience.</a:t>
            </a:r>
          </a:p>
          <a:p>
            <a:endParaRPr lang="en-US" dirty="0"/>
          </a:p>
        </p:txBody>
      </p:sp>
    </p:spTree>
    <p:extLst>
      <p:ext uri="{BB962C8B-B14F-4D97-AF65-F5344CB8AC3E}">
        <p14:creationId xmlns:p14="http://schemas.microsoft.com/office/powerpoint/2010/main" val="1320330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E2BF-95F6-E0DF-BDA0-CBA7726995E8}"/>
              </a:ext>
            </a:extLst>
          </p:cNvPr>
          <p:cNvSpPr>
            <a:spLocks noGrp="1"/>
          </p:cNvSpPr>
          <p:nvPr>
            <p:ph type="title"/>
          </p:nvPr>
        </p:nvSpPr>
        <p:spPr/>
        <p:txBody>
          <a:bodyPr/>
          <a:lstStyle/>
          <a:p>
            <a:r>
              <a:rPr lang="en-US" dirty="0"/>
              <a:t>Visual Hierarchy</a:t>
            </a:r>
          </a:p>
        </p:txBody>
      </p:sp>
      <p:pic>
        <p:nvPicPr>
          <p:cNvPr id="1026" name="Picture 2" descr="The visual hierarchy pyramid">
            <a:extLst>
              <a:ext uri="{FF2B5EF4-FFF2-40B4-BE49-F238E27FC236}">
                <a16:creationId xmlns:a16="http://schemas.microsoft.com/office/drawing/2014/main" id="{BD526F55-5E83-53C9-1B2E-BABDA3A29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2757" y="1346548"/>
            <a:ext cx="7312685" cy="4164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F3CFA7-D349-7C4D-1923-3FDECA1D6AAD}"/>
              </a:ext>
            </a:extLst>
          </p:cNvPr>
          <p:cNvSpPr txBox="1"/>
          <p:nvPr/>
        </p:nvSpPr>
        <p:spPr>
          <a:xfrm>
            <a:off x="496558" y="2487445"/>
            <a:ext cx="4752327" cy="369332"/>
          </a:xfrm>
          <a:prstGeom prst="rect">
            <a:avLst/>
          </a:prstGeom>
          <a:noFill/>
        </p:spPr>
        <p:txBody>
          <a:bodyPr wrap="none" rtlCol="0">
            <a:spAutoFit/>
          </a:bodyPr>
          <a:lstStyle/>
          <a:p>
            <a:r>
              <a:rPr lang="en-US" dirty="0"/>
              <a:t>Remember – our brains don’t take in everything!</a:t>
            </a:r>
          </a:p>
        </p:txBody>
      </p:sp>
    </p:spTree>
    <p:extLst>
      <p:ext uri="{BB962C8B-B14F-4D97-AF65-F5344CB8AC3E}">
        <p14:creationId xmlns:p14="http://schemas.microsoft.com/office/powerpoint/2010/main" val="293266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14B7-B997-2002-0082-E307F3ED3268}"/>
              </a:ext>
            </a:extLst>
          </p:cNvPr>
          <p:cNvSpPr>
            <a:spLocks noGrp="1"/>
          </p:cNvSpPr>
          <p:nvPr>
            <p:ph type="title"/>
          </p:nvPr>
        </p:nvSpPr>
        <p:spPr/>
        <p:txBody>
          <a:bodyPr/>
          <a:lstStyle/>
          <a:p>
            <a:r>
              <a:rPr lang="en-US" dirty="0"/>
              <a:t>Example page with no hierarchy</a:t>
            </a:r>
          </a:p>
        </p:txBody>
      </p:sp>
      <p:pic>
        <p:nvPicPr>
          <p:cNvPr id="5" name="Picture 4" descr="Graphical user interface, text&#10;&#10;Description automatically generated">
            <a:extLst>
              <a:ext uri="{FF2B5EF4-FFF2-40B4-BE49-F238E27FC236}">
                <a16:creationId xmlns:a16="http://schemas.microsoft.com/office/drawing/2014/main" id="{831390CD-43BE-DA45-6C1D-07B70A7D5866}"/>
              </a:ext>
            </a:extLst>
          </p:cNvPr>
          <p:cNvPicPr>
            <a:picLocks noChangeAspect="1"/>
          </p:cNvPicPr>
          <p:nvPr/>
        </p:nvPicPr>
        <p:blipFill>
          <a:blip r:embed="rId2"/>
          <a:stretch>
            <a:fillRect/>
          </a:stretch>
        </p:blipFill>
        <p:spPr>
          <a:xfrm>
            <a:off x="688930" y="1472268"/>
            <a:ext cx="5677059" cy="5222894"/>
          </a:xfrm>
          <a:prstGeom prst="rect">
            <a:avLst/>
          </a:prstGeom>
        </p:spPr>
      </p:pic>
    </p:spTree>
    <p:extLst>
      <p:ext uri="{BB962C8B-B14F-4D97-AF65-F5344CB8AC3E}">
        <p14:creationId xmlns:p14="http://schemas.microsoft.com/office/powerpoint/2010/main" val="974440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14B7-B997-2002-0082-E307F3ED3268}"/>
              </a:ext>
            </a:extLst>
          </p:cNvPr>
          <p:cNvSpPr>
            <a:spLocks noGrp="1"/>
          </p:cNvSpPr>
          <p:nvPr>
            <p:ph type="title"/>
          </p:nvPr>
        </p:nvSpPr>
        <p:spPr/>
        <p:txBody>
          <a:bodyPr/>
          <a:lstStyle/>
          <a:p>
            <a:pPr algn="r"/>
            <a:r>
              <a:rPr lang="en-US" dirty="0"/>
              <a:t>Better?</a:t>
            </a:r>
          </a:p>
        </p:txBody>
      </p:sp>
      <p:pic>
        <p:nvPicPr>
          <p:cNvPr id="5" name="Picture 4" descr="Graphical user interface, text&#10;&#10;Description automatically generated">
            <a:extLst>
              <a:ext uri="{FF2B5EF4-FFF2-40B4-BE49-F238E27FC236}">
                <a16:creationId xmlns:a16="http://schemas.microsoft.com/office/drawing/2014/main" id="{831390CD-43BE-DA45-6C1D-07B70A7D5866}"/>
              </a:ext>
            </a:extLst>
          </p:cNvPr>
          <p:cNvPicPr>
            <a:picLocks noChangeAspect="1"/>
          </p:cNvPicPr>
          <p:nvPr/>
        </p:nvPicPr>
        <p:blipFill>
          <a:blip r:embed="rId2"/>
          <a:stretch>
            <a:fillRect/>
          </a:stretch>
        </p:blipFill>
        <p:spPr>
          <a:xfrm>
            <a:off x="688930" y="1472268"/>
            <a:ext cx="5677059" cy="5222894"/>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0E40D6ED-EF19-4AD8-BC5A-EB028D901D66}"/>
              </a:ext>
            </a:extLst>
          </p:cNvPr>
          <p:cNvPicPr>
            <a:picLocks noChangeAspect="1"/>
          </p:cNvPicPr>
          <p:nvPr/>
        </p:nvPicPr>
        <p:blipFill>
          <a:blip r:embed="rId3"/>
          <a:stretch>
            <a:fillRect/>
          </a:stretch>
        </p:blipFill>
        <p:spPr>
          <a:xfrm>
            <a:off x="6673789" y="1472268"/>
            <a:ext cx="5518211" cy="5222894"/>
          </a:xfrm>
          <a:prstGeom prst="rect">
            <a:avLst/>
          </a:prstGeom>
        </p:spPr>
      </p:pic>
    </p:spTree>
    <p:extLst>
      <p:ext uri="{BB962C8B-B14F-4D97-AF65-F5344CB8AC3E}">
        <p14:creationId xmlns:p14="http://schemas.microsoft.com/office/powerpoint/2010/main" val="1574939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F1A6-5A7A-6328-3DB6-82BD98DE9308}"/>
              </a:ext>
            </a:extLst>
          </p:cNvPr>
          <p:cNvSpPr>
            <a:spLocks noGrp="1"/>
          </p:cNvSpPr>
          <p:nvPr>
            <p:ph type="title"/>
          </p:nvPr>
        </p:nvSpPr>
        <p:spPr/>
        <p:txBody>
          <a:bodyPr/>
          <a:lstStyle/>
          <a:p>
            <a:r>
              <a:rPr lang="en-US" dirty="0"/>
              <a:t>With no hierarchy….</a:t>
            </a:r>
          </a:p>
        </p:txBody>
      </p:sp>
      <p:sp>
        <p:nvSpPr>
          <p:cNvPr id="3" name="Content Placeholder 2">
            <a:extLst>
              <a:ext uri="{FF2B5EF4-FFF2-40B4-BE49-F238E27FC236}">
                <a16:creationId xmlns:a16="http://schemas.microsoft.com/office/drawing/2014/main" id="{CF0DA74C-2B27-5D61-2092-1918441E1357}"/>
              </a:ext>
            </a:extLst>
          </p:cNvPr>
          <p:cNvSpPr>
            <a:spLocks noGrp="1"/>
          </p:cNvSpPr>
          <p:nvPr>
            <p:ph idx="1"/>
          </p:nvPr>
        </p:nvSpPr>
        <p:spPr/>
        <p:txBody>
          <a:bodyPr>
            <a:normAutofit/>
          </a:bodyPr>
          <a:lstStyle/>
          <a:p>
            <a:pPr algn="l" fontAlgn="base"/>
            <a:r>
              <a:rPr lang="en-US" b="0" i="0" dirty="0">
                <a:solidFill>
                  <a:srgbClr val="000000"/>
                </a:solidFill>
                <a:effectLst/>
                <a:latin typeface="Lucida Grande" panose="020B0600040502020204" pitchFamily="34" charset="0"/>
              </a:rPr>
              <a:t>With no hierarchy or places for your eyes to go:</a:t>
            </a:r>
          </a:p>
          <a:p>
            <a:pPr lvl="1" fontAlgn="base"/>
            <a:r>
              <a:rPr lang="en-US" dirty="0">
                <a:solidFill>
                  <a:srgbClr val="000000"/>
                </a:solidFill>
                <a:latin typeface="Lucida Grande" panose="020B0600040502020204" pitchFamily="34" charset="0"/>
              </a:rPr>
              <a:t>W</a:t>
            </a:r>
            <a:r>
              <a:rPr lang="en-US" b="1" i="0" dirty="0">
                <a:solidFill>
                  <a:srgbClr val="000000"/>
                </a:solidFill>
                <a:effectLst/>
                <a:latin typeface="Lucida Grande" panose="020B0600040502020204" pitchFamily="34" charset="0"/>
              </a:rPr>
              <a:t>e cannot focus</a:t>
            </a:r>
          </a:p>
          <a:p>
            <a:pPr lvl="1" fontAlgn="base"/>
            <a:r>
              <a:rPr lang="en-US" dirty="0">
                <a:solidFill>
                  <a:srgbClr val="000000"/>
                </a:solidFill>
                <a:latin typeface="Lucida Grande" panose="020B0600040502020204" pitchFamily="34" charset="0"/>
              </a:rPr>
              <a:t>M</a:t>
            </a:r>
            <a:r>
              <a:rPr lang="en-US" b="0" i="0" dirty="0">
                <a:solidFill>
                  <a:srgbClr val="000000"/>
                </a:solidFill>
                <a:effectLst/>
                <a:latin typeface="Lucida Grande" panose="020B0600040502020204" pitchFamily="34" charset="0"/>
              </a:rPr>
              <a:t>ust use more of our attention to discern where we need to go next.</a:t>
            </a:r>
          </a:p>
          <a:p>
            <a:pPr algn="l" fontAlgn="base"/>
            <a:r>
              <a:rPr lang="en-US" b="0" i="0" dirty="0">
                <a:solidFill>
                  <a:srgbClr val="000000"/>
                </a:solidFill>
                <a:effectLst/>
                <a:latin typeface="Lucida Grande" panose="020B0600040502020204" pitchFamily="34" charset="0"/>
              </a:rPr>
              <a:t>Sometimes this is used intentionally. </a:t>
            </a:r>
          </a:p>
          <a:p>
            <a:pPr lvl="1" fontAlgn="base"/>
            <a:r>
              <a:rPr lang="en-US" b="0" i="0" dirty="0">
                <a:solidFill>
                  <a:srgbClr val="000000"/>
                </a:solidFill>
                <a:effectLst/>
                <a:latin typeface="Lucida Grande" panose="020B0600040502020204" pitchFamily="34" charset="0"/>
              </a:rPr>
              <a:t>When you place equal weight on the items on your page you are confusing your users. </a:t>
            </a:r>
          </a:p>
          <a:p>
            <a:pPr lvl="1" fontAlgn="base"/>
            <a:r>
              <a:rPr lang="en-US" b="0" i="0" dirty="0">
                <a:solidFill>
                  <a:srgbClr val="000000"/>
                </a:solidFill>
                <a:effectLst/>
                <a:latin typeface="Lucida Grande" panose="020B0600040502020204" pitchFamily="34" charset="0"/>
              </a:rPr>
              <a:t>It’s a common </a:t>
            </a:r>
            <a:r>
              <a:rPr lang="en-US" b="0" i="0" u="none" strike="noStrike" dirty="0">
                <a:solidFill>
                  <a:srgbClr val="0062AE"/>
                </a:solidFill>
                <a:effectLst/>
                <a:latin typeface="Lucida Grande" panose="020B0600040502020204" pitchFamily="34" charset="0"/>
                <a:hlinkClick r:id="rId2"/>
              </a:rPr>
              <a:t>dark pattern</a:t>
            </a:r>
            <a:r>
              <a:rPr lang="en-US" b="0" i="0" dirty="0">
                <a:solidFill>
                  <a:srgbClr val="000000"/>
                </a:solidFill>
                <a:effectLst/>
                <a:latin typeface="Lucida Grande" panose="020B0600040502020204" pitchFamily="34" charset="0"/>
              </a:rPr>
              <a:t> sites use when </a:t>
            </a:r>
            <a:r>
              <a:rPr lang="en-US" b="1" i="0" dirty="0">
                <a:solidFill>
                  <a:srgbClr val="000000"/>
                </a:solidFill>
                <a:effectLst/>
                <a:latin typeface="Lucida Grande" panose="020B0600040502020204" pitchFamily="34" charset="0"/>
              </a:rPr>
              <a:t>they don't want you to take action at all</a:t>
            </a:r>
            <a:r>
              <a:rPr lang="en-US" b="0" i="0" dirty="0">
                <a:solidFill>
                  <a:srgbClr val="000000"/>
                </a:solidFill>
                <a:effectLst/>
                <a:latin typeface="Lucida Grande" panose="020B0600040502020204" pitchFamily="34" charset="0"/>
              </a:rPr>
              <a:t> (e.g., to cancel your membership). </a:t>
            </a:r>
            <a:endParaRPr lang="en-US" dirty="0"/>
          </a:p>
        </p:txBody>
      </p:sp>
    </p:spTree>
    <p:extLst>
      <p:ext uri="{BB962C8B-B14F-4D97-AF65-F5344CB8AC3E}">
        <p14:creationId xmlns:p14="http://schemas.microsoft.com/office/powerpoint/2010/main" val="137163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0F00E-2F3E-E874-BDBC-02F454EB5E35}"/>
              </a:ext>
            </a:extLst>
          </p:cNvPr>
          <p:cNvSpPr>
            <a:spLocks noGrp="1"/>
          </p:cNvSpPr>
          <p:nvPr>
            <p:ph type="title"/>
          </p:nvPr>
        </p:nvSpPr>
        <p:spPr/>
        <p:txBody>
          <a:bodyPr/>
          <a:lstStyle/>
          <a:p>
            <a:r>
              <a:rPr lang="en-US" dirty="0"/>
              <a:t>Gestalt principle</a:t>
            </a:r>
          </a:p>
        </p:txBody>
      </p:sp>
      <p:sp>
        <p:nvSpPr>
          <p:cNvPr id="3" name="Content Placeholder 2">
            <a:extLst>
              <a:ext uri="{FF2B5EF4-FFF2-40B4-BE49-F238E27FC236}">
                <a16:creationId xmlns:a16="http://schemas.microsoft.com/office/drawing/2014/main" id="{7A519BF1-B781-B635-0512-9A09DD08D44A}"/>
              </a:ext>
            </a:extLst>
          </p:cNvPr>
          <p:cNvSpPr>
            <a:spLocks noGrp="1"/>
          </p:cNvSpPr>
          <p:nvPr>
            <p:ph idx="1"/>
          </p:nvPr>
        </p:nvSpPr>
        <p:spPr>
          <a:xfrm>
            <a:off x="838200" y="1825625"/>
            <a:ext cx="5650282" cy="4351338"/>
          </a:xfrm>
        </p:spPr>
        <p:txBody>
          <a:bodyPr>
            <a:normAutofit fontScale="92500" lnSpcReduction="10000"/>
          </a:bodyPr>
          <a:lstStyle/>
          <a:p>
            <a:r>
              <a:rPr lang="en-US" b="0" i="0" dirty="0">
                <a:solidFill>
                  <a:srgbClr val="262D3D"/>
                </a:solidFill>
                <a:effectLst/>
              </a:rPr>
              <a:t>The human brain will attempt to </a:t>
            </a:r>
            <a:r>
              <a:rPr lang="en-US" b="0" i="0" dirty="0">
                <a:solidFill>
                  <a:schemeClr val="accent1">
                    <a:lumMod val="75000"/>
                  </a:schemeClr>
                </a:solidFill>
                <a:effectLst/>
              </a:rPr>
              <a:t>simplify and organize </a:t>
            </a:r>
            <a:r>
              <a:rPr lang="en-US" b="0" i="0" dirty="0">
                <a:effectLst/>
              </a:rPr>
              <a:t>complex images </a:t>
            </a:r>
            <a:r>
              <a:rPr lang="en-US" b="0" i="0" dirty="0">
                <a:solidFill>
                  <a:srgbClr val="262D3D"/>
                </a:solidFill>
                <a:effectLst/>
              </a:rPr>
              <a:t>or designs that consist of many elements, </a:t>
            </a:r>
          </a:p>
          <a:p>
            <a:r>
              <a:rPr lang="en-US" b="0" i="0" dirty="0">
                <a:solidFill>
                  <a:srgbClr val="262D3D"/>
                </a:solidFill>
                <a:effectLst/>
              </a:rPr>
              <a:t>By subconsciously </a:t>
            </a:r>
            <a:r>
              <a:rPr lang="en-US" b="0" i="0" dirty="0">
                <a:solidFill>
                  <a:schemeClr val="accent1">
                    <a:lumMod val="75000"/>
                  </a:schemeClr>
                </a:solidFill>
                <a:effectLst/>
              </a:rPr>
              <a:t>arranging the parts into an organized system that creates a whole, rather than just a series of disparate elements. </a:t>
            </a:r>
          </a:p>
          <a:p>
            <a:r>
              <a:rPr lang="en-US" b="0" i="0" dirty="0">
                <a:solidFill>
                  <a:srgbClr val="262D3D"/>
                </a:solidFill>
                <a:effectLst/>
              </a:rPr>
              <a:t>Our brains are built to see </a:t>
            </a:r>
            <a:r>
              <a:rPr lang="en-US" b="0" i="0" dirty="0">
                <a:solidFill>
                  <a:schemeClr val="accent1">
                    <a:lumMod val="75000"/>
                  </a:schemeClr>
                </a:solidFill>
                <a:effectLst/>
              </a:rPr>
              <a:t>structure</a:t>
            </a:r>
            <a:r>
              <a:rPr lang="en-US" b="0" i="0" dirty="0">
                <a:solidFill>
                  <a:srgbClr val="262D3D"/>
                </a:solidFill>
                <a:effectLst/>
              </a:rPr>
              <a:t> and </a:t>
            </a:r>
            <a:r>
              <a:rPr lang="en-US" b="0" i="0" dirty="0">
                <a:solidFill>
                  <a:schemeClr val="accent1">
                    <a:lumMod val="75000"/>
                  </a:schemeClr>
                </a:solidFill>
                <a:effectLst/>
              </a:rPr>
              <a:t>patterns</a:t>
            </a:r>
            <a:r>
              <a:rPr lang="en-US" b="0" i="0" dirty="0">
                <a:solidFill>
                  <a:srgbClr val="262D3D"/>
                </a:solidFill>
                <a:effectLst/>
              </a:rPr>
              <a:t> in order for us to better understand the environment that we’re living in.</a:t>
            </a:r>
            <a:endParaRPr lang="en-US" dirty="0"/>
          </a:p>
        </p:txBody>
      </p:sp>
      <p:pic>
        <p:nvPicPr>
          <p:cNvPr id="4" name="Picture 2" descr="https://lh5.googleusercontent.com/VqYZJ8fJncsSYqns1wqDByBJTgLSuSX3bLF9L11syf55Ho2scFvFvK-zifkkQpYwQfywy-1WemtbUaJji5tMnH106CHjtdnBpPb7lMPJAIssYuDopXTxJhKAkb2L7SmzWyyysapr">
            <a:extLst>
              <a:ext uri="{FF2B5EF4-FFF2-40B4-BE49-F238E27FC236}">
                <a16:creationId xmlns:a16="http://schemas.microsoft.com/office/drawing/2014/main" id="{B0EB665C-E6A6-001A-C204-C41FFEE7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685" y="1690688"/>
            <a:ext cx="5006082" cy="2912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601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F1A6-5A7A-6328-3DB6-82BD98DE9308}"/>
              </a:ext>
            </a:extLst>
          </p:cNvPr>
          <p:cNvSpPr>
            <a:spLocks noGrp="1"/>
          </p:cNvSpPr>
          <p:nvPr>
            <p:ph type="title"/>
          </p:nvPr>
        </p:nvSpPr>
        <p:spPr/>
        <p:txBody>
          <a:bodyPr/>
          <a:lstStyle/>
          <a:p>
            <a:r>
              <a:rPr lang="en-US" dirty="0"/>
              <a:t>With no hierarchy…. Dark pattern</a:t>
            </a:r>
          </a:p>
        </p:txBody>
      </p:sp>
      <p:pic>
        <p:nvPicPr>
          <p:cNvPr id="4098" name="Picture 2" descr="Audible.com's cancel membership page">
            <a:extLst>
              <a:ext uri="{FF2B5EF4-FFF2-40B4-BE49-F238E27FC236}">
                <a16:creationId xmlns:a16="http://schemas.microsoft.com/office/drawing/2014/main" id="{D8D07A38-5806-1D0A-819D-C574F7C91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578" y="1384572"/>
            <a:ext cx="5807148" cy="510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410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B7F0-0E88-8526-7A4C-59D9AB9DDD92}"/>
              </a:ext>
            </a:extLst>
          </p:cNvPr>
          <p:cNvSpPr>
            <a:spLocks noGrp="1"/>
          </p:cNvSpPr>
          <p:nvPr>
            <p:ph type="title"/>
          </p:nvPr>
        </p:nvSpPr>
        <p:spPr/>
        <p:txBody>
          <a:bodyPr/>
          <a:lstStyle/>
          <a:p>
            <a:r>
              <a:rPr lang="en-US" dirty="0"/>
              <a:t>Alignment</a:t>
            </a:r>
          </a:p>
        </p:txBody>
      </p:sp>
      <p:sp>
        <p:nvSpPr>
          <p:cNvPr id="3" name="Content Placeholder 2">
            <a:extLst>
              <a:ext uri="{FF2B5EF4-FFF2-40B4-BE49-F238E27FC236}">
                <a16:creationId xmlns:a16="http://schemas.microsoft.com/office/drawing/2014/main" id="{9070D96E-9007-0D3D-285B-FA2F87F183C4}"/>
              </a:ext>
            </a:extLst>
          </p:cNvPr>
          <p:cNvSpPr>
            <a:spLocks noGrp="1"/>
          </p:cNvSpPr>
          <p:nvPr>
            <p:ph idx="1"/>
          </p:nvPr>
        </p:nvSpPr>
        <p:spPr/>
        <p:txBody>
          <a:bodyPr/>
          <a:lstStyle/>
          <a:p>
            <a:r>
              <a:rPr lang="en-US" dirty="0"/>
              <a:t>Alignment helps people scan and helps draw their attention</a:t>
            </a:r>
          </a:p>
          <a:p>
            <a:r>
              <a:rPr lang="en-US" dirty="0"/>
              <a:t>Makes an interface more interpretable</a:t>
            </a:r>
          </a:p>
          <a:p>
            <a:pPr marL="0" indent="0">
              <a:buNone/>
            </a:pPr>
            <a:endParaRPr lang="en-US" dirty="0"/>
          </a:p>
        </p:txBody>
      </p:sp>
    </p:spTree>
    <p:extLst>
      <p:ext uri="{BB962C8B-B14F-4D97-AF65-F5344CB8AC3E}">
        <p14:creationId xmlns:p14="http://schemas.microsoft.com/office/powerpoint/2010/main" val="1019063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F1F8-0BD5-057B-33CA-03F37C8EA687}"/>
              </a:ext>
            </a:extLst>
          </p:cNvPr>
          <p:cNvSpPr>
            <a:spLocks noGrp="1"/>
          </p:cNvSpPr>
          <p:nvPr>
            <p:ph type="title"/>
          </p:nvPr>
        </p:nvSpPr>
        <p:spPr/>
        <p:txBody>
          <a:bodyPr/>
          <a:lstStyle/>
          <a:p>
            <a:r>
              <a:rPr lang="en-US" dirty="0"/>
              <a:t>Which do we like better?</a:t>
            </a:r>
            <a:br>
              <a:rPr lang="en-US" dirty="0"/>
            </a:br>
            <a:r>
              <a:rPr lang="en-US" dirty="0"/>
              <a:t>Can we spot the difference?</a:t>
            </a:r>
          </a:p>
        </p:txBody>
      </p:sp>
      <p:pic>
        <p:nvPicPr>
          <p:cNvPr id="7" name="Picture 6" descr="Application&#10;&#10;Description automatically generated with medium confidence">
            <a:extLst>
              <a:ext uri="{FF2B5EF4-FFF2-40B4-BE49-F238E27FC236}">
                <a16:creationId xmlns:a16="http://schemas.microsoft.com/office/drawing/2014/main" id="{9D094174-F31F-8166-A8DA-83BE40C64D40}"/>
              </a:ext>
            </a:extLst>
          </p:cNvPr>
          <p:cNvPicPr>
            <a:picLocks noChangeAspect="1"/>
          </p:cNvPicPr>
          <p:nvPr/>
        </p:nvPicPr>
        <p:blipFill rotWithShape="1">
          <a:blip r:embed="rId2"/>
          <a:srcRect t="10204"/>
          <a:stretch/>
        </p:blipFill>
        <p:spPr>
          <a:xfrm>
            <a:off x="1062447" y="2763078"/>
            <a:ext cx="10609898" cy="3813941"/>
          </a:xfrm>
          <a:prstGeom prst="rect">
            <a:avLst/>
          </a:prstGeom>
        </p:spPr>
      </p:pic>
    </p:spTree>
    <p:extLst>
      <p:ext uri="{BB962C8B-B14F-4D97-AF65-F5344CB8AC3E}">
        <p14:creationId xmlns:p14="http://schemas.microsoft.com/office/powerpoint/2010/main" val="3780283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F1F8-0BD5-057B-33CA-03F37C8EA687}"/>
              </a:ext>
            </a:extLst>
          </p:cNvPr>
          <p:cNvSpPr>
            <a:spLocks noGrp="1"/>
          </p:cNvSpPr>
          <p:nvPr>
            <p:ph type="title"/>
          </p:nvPr>
        </p:nvSpPr>
        <p:spPr/>
        <p:txBody>
          <a:bodyPr/>
          <a:lstStyle/>
          <a:p>
            <a:r>
              <a:rPr lang="en-US" dirty="0"/>
              <a:t>Can we spot the difference?</a:t>
            </a:r>
          </a:p>
        </p:txBody>
      </p:sp>
      <p:sp>
        <p:nvSpPr>
          <p:cNvPr id="3" name="Content Placeholder 2">
            <a:extLst>
              <a:ext uri="{FF2B5EF4-FFF2-40B4-BE49-F238E27FC236}">
                <a16:creationId xmlns:a16="http://schemas.microsoft.com/office/drawing/2014/main" id="{BA843DCB-2EED-70FA-30FF-E2FF4EF683F8}"/>
              </a:ext>
            </a:extLst>
          </p:cNvPr>
          <p:cNvSpPr>
            <a:spLocks noGrp="1"/>
          </p:cNvSpPr>
          <p:nvPr>
            <p:ph idx="1"/>
          </p:nvPr>
        </p:nvSpPr>
        <p:spPr>
          <a:xfrm>
            <a:off x="838200" y="1825625"/>
            <a:ext cx="3195181" cy="4351338"/>
          </a:xfrm>
        </p:spPr>
        <p:txBody>
          <a:bodyPr/>
          <a:lstStyle/>
          <a:p>
            <a:r>
              <a:rPr lang="en-US" dirty="0"/>
              <a:t>Text is aligned with text</a:t>
            </a:r>
          </a:p>
          <a:p>
            <a:r>
              <a:rPr lang="en-US" dirty="0"/>
              <a:t>Not with the quotation mark</a:t>
            </a:r>
          </a:p>
          <a:p>
            <a:r>
              <a:rPr lang="en-US" dirty="0"/>
              <a:t>Claim: Makes it easier to scan</a:t>
            </a:r>
          </a:p>
          <a:p>
            <a:endParaRPr lang="en-US" dirty="0"/>
          </a:p>
        </p:txBody>
      </p:sp>
      <p:pic>
        <p:nvPicPr>
          <p:cNvPr id="7" name="Picture 6" descr="Application&#10;&#10;Description automatically generated with medium confidence">
            <a:extLst>
              <a:ext uri="{FF2B5EF4-FFF2-40B4-BE49-F238E27FC236}">
                <a16:creationId xmlns:a16="http://schemas.microsoft.com/office/drawing/2014/main" id="{9D094174-F31F-8166-A8DA-83BE40C64D40}"/>
              </a:ext>
            </a:extLst>
          </p:cNvPr>
          <p:cNvPicPr>
            <a:picLocks noChangeAspect="1"/>
          </p:cNvPicPr>
          <p:nvPr/>
        </p:nvPicPr>
        <p:blipFill>
          <a:blip r:embed="rId2"/>
          <a:stretch>
            <a:fillRect/>
          </a:stretch>
        </p:blipFill>
        <p:spPr>
          <a:xfrm>
            <a:off x="3899944" y="2445564"/>
            <a:ext cx="7772400" cy="3111459"/>
          </a:xfrm>
          <a:prstGeom prst="rect">
            <a:avLst/>
          </a:prstGeom>
        </p:spPr>
      </p:pic>
    </p:spTree>
    <p:extLst>
      <p:ext uri="{BB962C8B-B14F-4D97-AF65-F5344CB8AC3E}">
        <p14:creationId xmlns:p14="http://schemas.microsoft.com/office/powerpoint/2010/main" val="607981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D4A9-EC26-FBF3-7538-5240EA039AD3}"/>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CC9DC4F2-D259-4B9C-84BE-9CCA67295A0C}"/>
              </a:ext>
            </a:extLst>
          </p:cNvPr>
          <p:cNvSpPr>
            <a:spLocks noGrp="1"/>
          </p:cNvSpPr>
          <p:nvPr>
            <p:ph idx="1"/>
          </p:nvPr>
        </p:nvSpPr>
        <p:spPr>
          <a:xfrm>
            <a:off x="838200" y="1825625"/>
            <a:ext cx="2846365" cy="4351338"/>
          </a:xfrm>
        </p:spPr>
        <p:txBody>
          <a:bodyPr/>
          <a:lstStyle/>
          <a:p>
            <a:r>
              <a:rPr lang="en-US" dirty="0"/>
              <a:t>The bottom version will allow users to scan the text more smoothly</a:t>
            </a:r>
          </a:p>
          <a:p>
            <a:pPr marL="0" indent="0">
              <a:buNone/>
            </a:pPr>
            <a:endParaRPr lang="en-US" dirty="0"/>
          </a:p>
          <a:p>
            <a:endParaRPr lang="en-US" dirty="0"/>
          </a:p>
        </p:txBody>
      </p:sp>
      <p:pic>
        <p:nvPicPr>
          <p:cNvPr id="7" name="Picture 6" descr="Text&#10;&#10;Description automatically generated with low confidence">
            <a:extLst>
              <a:ext uri="{FF2B5EF4-FFF2-40B4-BE49-F238E27FC236}">
                <a16:creationId xmlns:a16="http://schemas.microsoft.com/office/drawing/2014/main" id="{D4C1586C-F41E-6BE2-E2A0-F6B73668513E}"/>
              </a:ext>
            </a:extLst>
          </p:cNvPr>
          <p:cNvPicPr>
            <a:picLocks noChangeAspect="1"/>
          </p:cNvPicPr>
          <p:nvPr/>
        </p:nvPicPr>
        <p:blipFill>
          <a:blip r:embed="rId2"/>
          <a:stretch>
            <a:fillRect/>
          </a:stretch>
        </p:blipFill>
        <p:spPr>
          <a:xfrm>
            <a:off x="3684565" y="1825625"/>
            <a:ext cx="7772400" cy="4364501"/>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3CE30254-46B5-F544-5734-32D12E96B80E}"/>
              </a:ext>
            </a:extLst>
          </p:cNvPr>
          <p:cNvPicPr>
            <a:picLocks noChangeAspect="1"/>
          </p:cNvPicPr>
          <p:nvPr/>
        </p:nvPicPr>
        <p:blipFill>
          <a:blip r:embed="rId2"/>
          <a:stretch>
            <a:fillRect/>
          </a:stretch>
        </p:blipFill>
        <p:spPr>
          <a:xfrm>
            <a:off x="3836965" y="1978025"/>
            <a:ext cx="7772400" cy="4364501"/>
          </a:xfrm>
          <a:prstGeom prst="rect">
            <a:avLst/>
          </a:prstGeom>
        </p:spPr>
      </p:pic>
    </p:spTree>
    <p:extLst>
      <p:ext uri="{BB962C8B-B14F-4D97-AF65-F5344CB8AC3E}">
        <p14:creationId xmlns:p14="http://schemas.microsoft.com/office/powerpoint/2010/main" val="1346666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1CEF-6CEF-6280-253A-217CB56FB01A}"/>
              </a:ext>
            </a:extLst>
          </p:cNvPr>
          <p:cNvSpPr>
            <a:spLocks noGrp="1"/>
          </p:cNvSpPr>
          <p:nvPr>
            <p:ph type="title"/>
          </p:nvPr>
        </p:nvSpPr>
        <p:spPr/>
        <p:txBody>
          <a:bodyPr/>
          <a:lstStyle/>
          <a:p>
            <a:r>
              <a:rPr lang="en-US" dirty="0"/>
              <a:t>Horizontal Alignment</a:t>
            </a:r>
          </a:p>
        </p:txBody>
      </p:sp>
      <p:sp>
        <p:nvSpPr>
          <p:cNvPr id="3" name="Content Placeholder 2">
            <a:extLst>
              <a:ext uri="{FF2B5EF4-FFF2-40B4-BE49-F238E27FC236}">
                <a16:creationId xmlns:a16="http://schemas.microsoft.com/office/drawing/2014/main" id="{81F041F8-261D-6AEF-3C62-60849D0DD691}"/>
              </a:ext>
            </a:extLst>
          </p:cNvPr>
          <p:cNvSpPr>
            <a:spLocks noGrp="1"/>
          </p:cNvSpPr>
          <p:nvPr>
            <p:ph idx="1"/>
          </p:nvPr>
        </p:nvSpPr>
        <p:spPr>
          <a:xfrm>
            <a:off x="838200" y="1825625"/>
            <a:ext cx="3771378" cy="4351338"/>
          </a:xfrm>
        </p:spPr>
        <p:txBody>
          <a:bodyPr/>
          <a:lstStyle/>
          <a:p>
            <a:r>
              <a:rPr lang="en-US" dirty="0"/>
              <a:t>Let’s look at this example</a:t>
            </a:r>
          </a:p>
        </p:txBody>
      </p:sp>
      <p:pic>
        <p:nvPicPr>
          <p:cNvPr id="5" name="Picture 4" descr="Diagram&#10;&#10;Description automatically generated">
            <a:extLst>
              <a:ext uri="{FF2B5EF4-FFF2-40B4-BE49-F238E27FC236}">
                <a16:creationId xmlns:a16="http://schemas.microsoft.com/office/drawing/2014/main" id="{1F5D7615-9B8B-15DA-0F8A-A7FB6A7C489B}"/>
              </a:ext>
            </a:extLst>
          </p:cNvPr>
          <p:cNvPicPr>
            <a:picLocks noChangeAspect="1"/>
          </p:cNvPicPr>
          <p:nvPr/>
        </p:nvPicPr>
        <p:blipFill>
          <a:blip r:embed="rId2"/>
          <a:stretch>
            <a:fillRect/>
          </a:stretch>
        </p:blipFill>
        <p:spPr>
          <a:xfrm>
            <a:off x="4204830" y="1226942"/>
            <a:ext cx="7772400" cy="5723860"/>
          </a:xfrm>
          <a:prstGeom prst="rect">
            <a:avLst/>
          </a:prstGeom>
        </p:spPr>
      </p:pic>
    </p:spTree>
    <p:extLst>
      <p:ext uri="{BB962C8B-B14F-4D97-AF65-F5344CB8AC3E}">
        <p14:creationId xmlns:p14="http://schemas.microsoft.com/office/powerpoint/2010/main" val="2953980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1CEF-6CEF-6280-253A-217CB56FB01A}"/>
              </a:ext>
            </a:extLst>
          </p:cNvPr>
          <p:cNvSpPr>
            <a:spLocks noGrp="1"/>
          </p:cNvSpPr>
          <p:nvPr>
            <p:ph type="title"/>
          </p:nvPr>
        </p:nvSpPr>
        <p:spPr/>
        <p:txBody>
          <a:bodyPr/>
          <a:lstStyle/>
          <a:p>
            <a:r>
              <a:rPr lang="en-US" dirty="0"/>
              <a:t>Horizontal Alignment</a:t>
            </a:r>
          </a:p>
        </p:txBody>
      </p:sp>
      <p:sp>
        <p:nvSpPr>
          <p:cNvPr id="3" name="Content Placeholder 2">
            <a:extLst>
              <a:ext uri="{FF2B5EF4-FFF2-40B4-BE49-F238E27FC236}">
                <a16:creationId xmlns:a16="http://schemas.microsoft.com/office/drawing/2014/main" id="{81F041F8-261D-6AEF-3C62-60849D0DD691}"/>
              </a:ext>
            </a:extLst>
          </p:cNvPr>
          <p:cNvSpPr>
            <a:spLocks noGrp="1"/>
          </p:cNvSpPr>
          <p:nvPr>
            <p:ph idx="1"/>
          </p:nvPr>
        </p:nvSpPr>
        <p:spPr>
          <a:xfrm>
            <a:off x="838200" y="1825625"/>
            <a:ext cx="3771378" cy="4351338"/>
          </a:xfrm>
        </p:spPr>
        <p:txBody>
          <a:bodyPr/>
          <a:lstStyle/>
          <a:p>
            <a:r>
              <a:rPr lang="en-US" dirty="0"/>
              <a:t>Let’s look at this example</a:t>
            </a:r>
          </a:p>
          <a:p>
            <a:r>
              <a:rPr lang="en-US" dirty="0"/>
              <a:t>The horizontal alignment of the text makes it easier to scan</a:t>
            </a:r>
          </a:p>
          <a:p>
            <a:endParaRPr lang="en-US" dirty="0"/>
          </a:p>
        </p:txBody>
      </p:sp>
      <p:pic>
        <p:nvPicPr>
          <p:cNvPr id="6" name="Picture 5" descr="A picture containing diagram&#10;&#10;Description automatically generated">
            <a:extLst>
              <a:ext uri="{FF2B5EF4-FFF2-40B4-BE49-F238E27FC236}">
                <a16:creationId xmlns:a16="http://schemas.microsoft.com/office/drawing/2014/main" id="{0BCFF1B5-C4AD-127D-AEF3-A3B0B70FF400}"/>
              </a:ext>
            </a:extLst>
          </p:cNvPr>
          <p:cNvPicPr>
            <a:picLocks noChangeAspect="1"/>
          </p:cNvPicPr>
          <p:nvPr/>
        </p:nvPicPr>
        <p:blipFill>
          <a:blip r:embed="rId2"/>
          <a:stretch>
            <a:fillRect/>
          </a:stretch>
        </p:blipFill>
        <p:spPr>
          <a:xfrm>
            <a:off x="4266765" y="1216167"/>
            <a:ext cx="7772400" cy="5641833"/>
          </a:xfrm>
          <a:prstGeom prst="rect">
            <a:avLst/>
          </a:prstGeom>
        </p:spPr>
      </p:pic>
    </p:spTree>
    <p:extLst>
      <p:ext uri="{BB962C8B-B14F-4D97-AF65-F5344CB8AC3E}">
        <p14:creationId xmlns:p14="http://schemas.microsoft.com/office/powerpoint/2010/main" val="1767390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917B-39D5-D4A1-DFB3-1AA7D24822A5}"/>
              </a:ext>
            </a:extLst>
          </p:cNvPr>
          <p:cNvSpPr>
            <a:spLocks noGrp="1"/>
          </p:cNvSpPr>
          <p:nvPr>
            <p:ph type="title"/>
          </p:nvPr>
        </p:nvSpPr>
        <p:spPr/>
        <p:txBody>
          <a:bodyPr/>
          <a:lstStyle/>
          <a:p>
            <a:r>
              <a:rPr lang="en-US" dirty="0"/>
              <a:t>Horizontal Alignment and Eyeline</a:t>
            </a:r>
          </a:p>
        </p:txBody>
      </p:sp>
      <p:sp>
        <p:nvSpPr>
          <p:cNvPr id="3" name="Content Placeholder 2">
            <a:extLst>
              <a:ext uri="{FF2B5EF4-FFF2-40B4-BE49-F238E27FC236}">
                <a16:creationId xmlns:a16="http://schemas.microsoft.com/office/drawing/2014/main" id="{62306E4A-6273-97A3-99E1-911F7FFF27BB}"/>
              </a:ext>
            </a:extLst>
          </p:cNvPr>
          <p:cNvSpPr>
            <a:spLocks noGrp="1"/>
          </p:cNvSpPr>
          <p:nvPr>
            <p:ph idx="1"/>
          </p:nvPr>
        </p:nvSpPr>
        <p:spPr>
          <a:xfrm>
            <a:off x="712939" y="1666491"/>
            <a:ext cx="4560518" cy="4826383"/>
          </a:xfrm>
        </p:spPr>
        <p:txBody>
          <a:bodyPr>
            <a:normAutofit fontScale="92500" lnSpcReduction="10000"/>
          </a:bodyPr>
          <a:lstStyle/>
          <a:p>
            <a:pPr algn="l" fontAlgn="base"/>
            <a:r>
              <a:rPr lang="en-US" dirty="0">
                <a:solidFill>
                  <a:srgbClr val="000000"/>
                </a:solidFill>
                <a:latin typeface="Lucida Grande" panose="020B0600040502020204" pitchFamily="34" charset="0"/>
              </a:rPr>
              <a:t>Look at this example</a:t>
            </a:r>
          </a:p>
          <a:p>
            <a:pPr lvl="1" fontAlgn="base"/>
            <a:r>
              <a:rPr lang="en-US" b="0" i="0" dirty="0">
                <a:solidFill>
                  <a:srgbClr val="000000"/>
                </a:solidFill>
                <a:effectLst/>
                <a:latin typeface="Lucida Grande" panose="020B0600040502020204" pitchFamily="34" charset="0"/>
              </a:rPr>
              <a:t>2 pieces of content</a:t>
            </a:r>
          </a:p>
          <a:p>
            <a:pPr lvl="1" fontAlgn="base"/>
            <a:r>
              <a:rPr lang="en-US" b="0" i="0" dirty="0">
                <a:solidFill>
                  <a:srgbClr val="000000"/>
                </a:solidFill>
                <a:effectLst/>
                <a:latin typeface="Lucida Grande" panose="020B0600040502020204" pitchFamily="34" charset="0"/>
              </a:rPr>
              <a:t>In the same ‘eyeline’ </a:t>
            </a:r>
          </a:p>
          <a:p>
            <a:pPr algn="l" fontAlgn="base"/>
            <a:r>
              <a:rPr lang="en-US" b="0" i="0" dirty="0">
                <a:solidFill>
                  <a:srgbClr val="000000"/>
                </a:solidFill>
                <a:effectLst/>
                <a:latin typeface="Lucida Grande" panose="020B0600040502020204" pitchFamily="34" charset="0"/>
              </a:rPr>
              <a:t>Our brains want to jump horizontally to the next piece of content. </a:t>
            </a:r>
          </a:p>
          <a:p>
            <a:pPr algn="l" fontAlgn="base"/>
            <a:r>
              <a:rPr lang="en-US" b="0" i="0" dirty="0">
                <a:solidFill>
                  <a:srgbClr val="000000"/>
                </a:solidFill>
                <a:effectLst/>
                <a:latin typeface="Lucida Grande" panose="020B0600040502020204" pitchFamily="34" charset="0"/>
              </a:rPr>
              <a:t>This makes it hard to focus on the first bit of content. </a:t>
            </a:r>
          </a:p>
          <a:p>
            <a:pPr algn="l" fontAlgn="base"/>
            <a:r>
              <a:rPr lang="en-US" dirty="0">
                <a:solidFill>
                  <a:srgbClr val="000000"/>
                </a:solidFill>
                <a:latin typeface="Lucida Grande" panose="020B0600040502020204" pitchFamily="34" charset="0"/>
              </a:rPr>
              <a:t>O</a:t>
            </a:r>
            <a:r>
              <a:rPr lang="en-US" b="0" i="0" dirty="0">
                <a:solidFill>
                  <a:srgbClr val="000000"/>
                </a:solidFill>
                <a:effectLst/>
                <a:latin typeface="Lucida Grande" panose="020B0600040502020204" pitchFamily="34" charset="0"/>
              </a:rPr>
              <a:t>verlapping can cause disruptions to comprehending the content.</a:t>
            </a:r>
          </a:p>
          <a:p>
            <a:endParaRPr lang="en-US" dirty="0"/>
          </a:p>
        </p:txBody>
      </p:sp>
      <p:pic>
        <p:nvPicPr>
          <p:cNvPr id="5" name="Picture 4" descr="Text&#10;&#10;Description automatically generated">
            <a:extLst>
              <a:ext uri="{FF2B5EF4-FFF2-40B4-BE49-F238E27FC236}">
                <a16:creationId xmlns:a16="http://schemas.microsoft.com/office/drawing/2014/main" id="{ADD3E197-37CA-86B1-93B4-E5910099C56C}"/>
              </a:ext>
            </a:extLst>
          </p:cNvPr>
          <p:cNvPicPr>
            <a:picLocks noChangeAspect="1"/>
          </p:cNvPicPr>
          <p:nvPr/>
        </p:nvPicPr>
        <p:blipFill>
          <a:blip r:embed="rId2"/>
          <a:stretch>
            <a:fillRect/>
          </a:stretch>
        </p:blipFill>
        <p:spPr>
          <a:xfrm>
            <a:off x="5842648" y="1666492"/>
            <a:ext cx="6200161" cy="5116281"/>
          </a:xfrm>
          <a:prstGeom prst="rect">
            <a:avLst/>
          </a:prstGeom>
        </p:spPr>
      </p:pic>
    </p:spTree>
    <p:extLst>
      <p:ext uri="{BB962C8B-B14F-4D97-AF65-F5344CB8AC3E}">
        <p14:creationId xmlns:p14="http://schemas.microsoft.com/office/powerpoint/2010/main" val="29747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917B-39D5-D4A1-DFB3-1AA7D24822A5}"/>
              </a:ext>
            </a:extLst>
          </p:cNvPr>
          <p:cNvSpPr>
            <a:spLocks noGrp="1"/>
          </p:cNvSpPr>
          <p:nvPr>
            <p:ph type="title"/>
          </p:nvPr>
        </p:nvSpPr>
        <p:spPr/>
        <p:txBody>
          <a:bodyPr/>
          <a:lstStyle/>
          <a:p>
            <a:r>
              <a:rPr lang="en-US" dirty="0"/>
              <a:t>Horizontal alignment: Eyeline</a:t>
            </a:r>
          </a:p>
        </p:txBody>
      </p:sp>
      <p:sp>
        <p:nvSpPr>
          <p:cNvPr id="3" name="Content Placeholder 2">
            <a:extLst>
              <a:ext uri="{FF2B5EF4-FFF2-40B4-BE49-F238E27FC236}">
                <a16:creationId xmlns:a16="http://schemas.microsoft.com/office/drawing/2014/main" id="{62306E4A-6273-97A3-99E1-911F7FFF27BB}"/>
              </a:ext>
            </a:extLst>
          </p:cNvPr>
          <p:cNvSpPr>
            <a:spLocks noGrp="1"/>
          </p:cNvSpPr>
          <p:nvPr>
            <p:ph idx="1"/>
          </p:nvPr>
        </p:nvSpPr>
        <p:spPr>
          <a:xfrm>
            <a:off x="838200" y="1825625"/>
            <a:ext cx="4948825" cy="4351338"/>
          </a:xfrm>
        </p:spPr>
        <p:txBody>
          <a:bodyPr>
            <a:normAutofit/>
          </a:bodyPr>
          <a:lstStyle/>
          <a:p>
            <a:pPr algn="l" fontAlgn="base"/>
            <a:r>
              <a:rPr lang="en-US" b="1" dirty="0">
                <a:solidFill>
                  <a:srgbClr val="000000"/>
                </a:solidFill>
                <a:latin typeface="Lucida Grande" panose="020B0600040502020204" pitchFamily="34" charset="0"/>
              </a:rPr>
              <a:t>G</a:t>
            </a:r>
            <a:r>
              <a:rPr lang="en-US" b="1" i="0" dirty="0">
                <a:solidFill>
                  <a:srgbClr val="000000"/>
                </a:solidFill>
                <a:effectLst/>
                <a:latin typeface="Lucida Grande" panose="020B0600040502020204" pitchFamily="34" charset="0"/>
              </a:rPr>
              <a:t>ive some vertical space between things</a:t>
            </a:r>
            <a:r>
              <a:rPr lang="en-US" b="0" i="0" dirty="0">
                <a:solidFill>
                  <a:srgbClr val="000000"/>
                </a:solidFill>
                <a:effectLst/>
                <a:latin typeface="Lucida Grande" panose="020B0600040502020204" pitchFamily="34" charset="0"/>
              </a:rPr>
              <a:t> so the user can easily look at each area separately.</a:t>
            </a:r>
          </a:p>
          <a:p>
            <a:endParaRPr lang="en-US" dirty="0"/>
          </a:p>
        </p:txBody>
      </p:sp>
      <p:pic>
        <p:nvPicPr>
          <p:cNvPr id="7" name="Picture 6" descr="Text&#10;&#10;Description automatically generated">
            <a:extLst>
              <a:ext uri="{FF2B5EF4-FFF2-40B4-BE49-F238E27FC236}">
                <a16:creationId xmlns:a16="http://schemas.microsoft.com/office/drawing/2014/main" id="{85A9F9F9-D5B2-6C51-D2AA-C6FADCC7F023}"/>
              </a:ext>
            </a:extLst>
          </p:cNvPr>
          <p:cNvPicPr>
            <a:picLocks noChangeAspect="1"/>
          </p:cNvPicPr>
          <p:nvPr/>
        </p:nvPicPr>
        <p:blipFill>
          <a:blip r:embed="rId2"/>
          <a:stretch>
            <a:fillRect/>
          </a:stretch>
        </p:blipFill>
        <p:spPr>
          <a:xfrm>
            <a:off x="6245410" y="1690687"/>
            <a:ext cx="5836913" cy="4802187"/>
          </a:xfrm>
          <a:prstGeom prst="rect">
            <a:avLst/>
          </a:prstGeom>
        </p:spPr>
      </p:pic>
    </p:spTree>
    <p:extLst>
      <p:ext uri="{BB962C8B-B14F-4D97-AF65-F5344CB8AC3E}">
        <p14:creationId xmlns:p14="http://schemas.microsoft.com/office/powerpoint/2010/main" val="2458570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70B0-F7AB-7E2A-2991-AD8C297B8BE6}"/>
              </a:ext>
            </a:extLst>
          </p:cNvPr>
          <p:cNvSpPr>
            <a:spLocks noGrp="1"/>
          </p:cNvSpPr>
          <p:nvPr>
            <p:ph type="title"/>
          </p:nvPr>
        </p:nvSpPr>
        <p:spPr/>
        <p:txBody>
          <a:bodyPr/>
          <a:lstStyle/>
          <a:p>
            <a:r>
              <a:rPr lang="en-US" dirty="0"/>
              <a:t>How to use balance and symmetry in UI design</a:t>
            </a:r>
          </a:p>
        </p:txBody>
      </p:sp>
      <p:sp>
        <p:nvSpPr>
          <p:cNvPr id="3" name="Content Placeholder 2">
            <a:extLst>
              <a:ext uri="{FF2B5EF4-FFF2-40B4-BE49-F238E27FC236}">
                <a16:creationId xmlns:a16="http://schemas.microsoft.com/office/drawing/2014/main" id="{BE120475-5E88-BA9F-84E3-ADF73B866247}"/>
              </a:ext>
            </a:extLst>
          </p:cNvPr>
          <p:cNvSpPr>
            <a:spLocks noGrp="1"/>
          </p:cNvSpPr>
          <p:nvPr>
            <p:ph idx="1"/>
          </p:nvPr>
        </p:nvSpPr>
        <p:spPr>
          <a:xfrm>
            <a:off x="838200" y="1825625"/>
            <a:ext cx="4159685" cy="4351338"/>
          </a:xfrm>
        </p:spPr>
        <p:txBody>
          <a:bodyPr/>
          <a:lstStyle/>
          <a:p>
            <a:r>
              <a:rPr lang="en-US" dirty="0"/>
              <a:t>We talked about the value of symmetry in creating a sense of order</a:t>
            </a:r>
          </a:p>
          <a:p>
            <a:pPr marL="0" indent="0">
              <a:buNone/>
            </a:pPr>
            <a:r>
              <a:rPr lang="en-US" dirty="0"/>
              <a:t>How to achieve symmetry</a:t>
            </a:r>
          </a:p>
          <a:p>
            <a:r>
              <a:rPr lang="en-US" dirty="0"/>
              <a:t>Choose an axis (usually vertical)</a:t>
            </a:r>
          </a:p>
          <a:p>
            <a:r>
              <a:rPr lang="en-US" dirty="0"/>
              <a:t>Distribute elements equally around the axis</a:t>
            </a:r>
          </a:p>
          <a:p>
            <a:pPr lvl="1"/>
            <a:r>
              <a:rPr lang="en-US" dirty="0"/>
              <a:t>Equalize both mass and extent</a:t>
            </a:r>
          </a:p>
          <a:p>
            <a:pPr marL="0" indent="0">
              <a:buNone/>
            </a:pPr>
            <a:endParaRPr lang="en-US" dirty="0"/>
          </a:p>
        </p:txBody>
      </p:sp>
      <p:pic>
        <p:nvPicPr>
          <p:cNvPr id="4" name="Picture 2" descr="https://lh3.googleusercontent.com/yiHCoqYnrGq6rLgEa9Kck-Uifjdsi76rAEY_28gNuDubsrGV3GBrddR6O8SxHvgubtIovZIKkypE_Fwy_6jXo1Vd_x0npmqTo3hrkrvFlj-8nBQNVManWHeh_4ybAnqciZYi3eZL">
            <a:extLst>
              <a:ext uri="{FF2B5EF4-FFF2-40B4-BE49-F238E27FC236}">
                <a16:creationId xmlns:a16="http://schemas.microsoft.com/office/drawing/2014/main" id="{F82F4DD1-5DD4-406C-96D7-EA8D352CA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9076" y="2266787"/>
            <a:ext cx="594360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6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7872-DA5E-A9F8-C266-5581C6B91580}"/>
              </a:ext>
            </a:extLst>
          </p:cNvPr>
          <p:cNvSpPr>
            <a:spLocks noGrp="1"/>
          </p:cNvSpPr>
          <p:nvPr>
            <p:ph type="title"/>
          </p:nvPr>
        </p:nvSpPr>
        <p:spPr/>
        <p:txBody>
          <a:bodyPr/>
          <a:lstStyle/>
          <a:p>
            <a:r>
              <a:rPr lang="en-US" dirty="0"/>
              <a:t>Proximity principle </a:t>
            </a:r>
          </a:p>
        </p:txBody>
      </p:sp>
      <p:sp>
        <p:nvSpPr>
          <p:cNvPr id="3" name="Content Placeholder 2">
            <a:extLst>
              <a:ext uri="{FF2B5EF4-FFF2-40B4-BE49-F238E27FC236}">
                <a16:creationId xmlns:a16="http://schemas.microsoft.com/office/drawing/2014/main" id="{AE59F3B2-C8C8-0E8E-D799-79D2F2895134}"/>
              </a:ext>
            </a:extLst>
          </p:cNvPr>
          <p:cNvSpPr>
            <a:spLocks noGrp="1"/>
          </p:cNvSpPr>
          <p:nvPr>
            <p:ph idx="1"/>
          </p:nvPr>
        </p:nvSpPr>
        <p:spPr>
          <a:xfrm>
            <a:off x="838200" y="1825625"/>
            <a:ext cx="4848616" cy="4351338"/>
          </a:xfrm>
        </p:spPr>
        <p:txBody>
          <a:bodyPr>
            <a:normAutofit/>
          </a:bodyPr>
          <a:lstStyle/>
          <a:p>
            <a:r>
              <a:rPr lang="en-US" b="0" i="0" dirty="0">
                <a:solidFill>
                  <a:srgbClr val="262D3D"/>
                </a:solidFill>
                <a:effectLst/>
              </a:rPr>
              <a:t>Look at the fi</a:t>
            </a:r>
            <a:r>
              <a:rPr lang="en-US" dirty="0">
                <a:solidFill>
                  <a:srgbClr val="262D3D"/>
                </a:solidFill>
              </a:rPr>
              <a:t>gure on the left and the one on the right</a:t>
            </a:r>
          </a:p>
          <a:p>
            <a:pPr lvl="1"/>
            <a:r>
              <a:rPr lang="en-US" b="0" i="0" dirty="0">
                <a:solidFill>
                  <a:srgbClr val="262D3D"/>
                </a:solidFill>
                <a:effectLst/>
              </a:rPr>
              <a:t>On </a:t>
            </a:r>
            <a:r>
              <a:rPr lang="en-US" dirty="0">
                <a:solidFill>
                  <a:srgbClr val="262D3D"/>
                </a:solidFill>
              </a:rPr>
              <a:t>the right- do you think of those elements as members of 3 different groups? </a:t>
            </a:r>
            <a:endParaRPr lang="en-US" b="0" i="0" dirty="0">
              <a:solidFill>
                <a:srgbClr val="262D3D"/>
              </a:solidFill>
              <a:effectLst/>
            </a:endParaRPr>
          </a:p>
          <a:p>
            <a:r>
              <a:rPr lang="en-US" dirty="0">
                <a:solidFill>
                  <a:srgbClr val="262D3D"/>
                </a:solidFill>
              </a:rPr>
              <a:t>Proximity is interpreted by our brains as relatedness </a:t>
            </a:r>
          </a:p>
          <a:p>
            <a:endParaRPr lang="en-US" dirty="0">
              <a:solidFill>
                <a:srgbClr val="262D3D"/>
              </a:solidFill>
            </a:endParaRPr>
          </a:p>
          <a:p>
            <a:endParaRPr lang="en-US" dirty="0"/>
          </a:p>
        </p:txBody>
      </p:sp>
      <p:pic>
        <p:nvPicPr>
          <p:cNvPr id="7" name="Picture 6" descr="A picture containing kitchenware, grater, strainer&#10;&#10;Description automatically generated">
            <a:extLst>
              <a:ext uri="{FF2B5EF4-FFF2-40B4-BE49-F238E27FC236}">
                <a16:creationId xmlns:a16="http://schemas.microsoft.com/office/drawing/2014/main" id="{AD9740AE-5B4D-5FC8-ED6C-D957ECB3C9AD}"/>
              </a:ext>
            </a:extLst>
          </p:cNvPr>
          <p:cNvPicPr>
            <a:picLocks noChangeAspect="1"/>
          </p:cNvPicPr>
          <p:nvPr/>
        </p:nvPicPr>
        <p:blipFill>
          <a:blip r:embed="rId2"/>
          <a:stretch>
            <a:fillRect/>
          </a:stretch>
        </p:blipFill>
        <p:spPr>
          <a:xfrm>
            <a:off x="5887232" y="2787382"/>
            <a:ext cx="6189597" cy="2487807"/>
          </a:xfrm>
          <a:prstGeom prst="rect">
            <a:avLst/>
          </a:prstGeom>
        </p:spPr>
      </p:pic>
    </p:spTree>
    <p:extLst>
      <p:ext uri="{BB962C8B-B14F-4D97-AF65-F5344CB8AC3E}">
        <p14:creationId xmlns:p14="http://schemas.microsoft.com/office/powerpoint/2010/main" val="263582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9B84-4452-487A-A0F5-08641A8FCFDF}"/>
              </a:ext>
            </a:extLst>
          </p:cNvPr>
          <p:cNvSpPr>
            <a:spLocks noGrp="1"/>
          </p:cNvSpPr>
          <p:nvPr>
            <p:ph type="title"/>
          </p:nvPr>
        </p:nvSpPr>
        <p:spPr/>
        <p:txBody>
          <a:bodyPr/>
          <a:lstStyle/>
          <a:p>
            <a:r>
              <a:rPr lang="en-US" dirty="0"/>
              <a:t>But not everything needs to be symmetrical all the time</a:t>
            </a:r>
          </a:p>
        </p:txBody>
      </p:sp>
      <p:pic>
        <p:nvPicPr>
          <p:cNvPr id="4" name="Picture 3" descr="Graphical user interface, application&#10;&#10;Description automatically generated">
            <a:extLst>
              <a:ext uri="{FF2B5EF4-FFF2-40B4-BE49-F238E27FC236}">
                <a16:creationId xmlns:a16="http://schemas.microsoft.com/office/drawing/2014/main" id="{D86EF847-E359-71CE-24CA-B615EBFF2170}"/>
              </a:ext>
            </a:extLst>
          </p:cNvPr>
          <p:cNvPicPr>
            <a:picLocks noChangeAspect="1"/>
          </p:cNvPicPr>
          <p:nvPr/>
        </p:nvPicPr>
        <p:blipFill>
          <a:blip r:embed="rId2"/>
          <a:stretch>
            <a:fillRect/>
          </a:stretch>
        </p:blipFill>
        <p:spPr>
          <a:xfrm>
            <a:off x="5018314" y="1346200"/>
            <a:ext cx="5731853" cy="5511800"/>
          </a:xfrm>
          <a:prstGeom prst="rect">
            <a:avLst/>
          </a:prstGeom>
        </p:spPr>
      </p:pic>
    </p:spTree>
    <p:extLst>
      <p:ext uri="{BB962C8B-B14F-4D97-AF65-F5344CB8AC3E}">
        <p14:creationId xmlns:p14="http://schemas.microsoft.com/office/powerpoint/2010/main" val="2268606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2F94F-DEC7-7022-703B-9CE1141BA70A}"/>
              </a:ext>
            </a:extLst>
          </p:cNvPr>
          <p:cNvSpPr>
            <a:spLocks noGrp="1"/>
          </p:cNvSpPr>
          <p:nvPr>
            <p:ph type="title"/>
          </p:nvPr>
        </p:nvSpPr>
        <p:spPr/>
        <p:txBody>
          <a:bodyPr/>
          <a:lstStyle/>
          <a:p>
            <a:r>
              <a:rPr lang="en-US" dirty="0"/>
              <a:t>Grid-based design</a:t>
            </a:r>
          </a:p>
        </p:txBody>
      </p:sp>
      <p:sp>
        <p:nvSpPr>
          <p:cNvPr id="3" name="Content Placeholder 2">
            <a:extLst>
              <a:ext uri="{FF2B5EF4-FFF2-40B4-BE49-F238E27FC236}">
                <a16:creationId xmlns:a16="http://schemas.microsoft.com/office/drawing/2014/main" id="{523615C9-BC12-B3D9-745F-E95097B6CE50}"/>
              </a:ext>
            </a:extLst>
          </p:cNvPr>
          <p:cNvSpPr>
            <a:spLocks noGrp="1"/>
          </p:cNvSpPr>
          <p:nvPr>
            <p:ph idx="1"/>
          </p:nvPr>
        </p:nvSpPr>
        <p:spPr>
          <a:xfrm>
            <a:off x="838200" y="1825625"/>
            <a:ext cx="6196774" cy="4351338"/>
          </a:xfrm>
        </p:spPr>
        <p:txBody>
          <a:bodyPr>
            <a:normAutofit lnSpcReduction="10000"/>
          </a:bodyPr>
          <a:lstStyle/>
          <a:p>
            <a:r>
              <a:rPr lang="en-US" dirty="0"/>
              <a:t>A </a:t>
            </a:r>
            <a:r>
              <a:rPr lang="en-US" b="1" dirty="0"/>
              <a:t>grid</a:t>
            </a:r>
            <a:r>
              <a:rPr lang="en-US" dirty="0"/>
              <a:t> is one effective way to achieve both alignment and balance, nearly automatically. </a:t>
            </a:r>
          </a:p>
          <a:p>
            <a:r>
              <a:rPr lang="en-US" dirty="0"/>
              <a:t>A grid means that you divide the user interface into equal-width columns </a:t>
            </a:r>
          </a:p>
          <a:p>
            <a:pPr lvl="1"/>
            <a:r>
              <a:rPr lang="en-US" dirty="0"/>
              <a:t>separated by gaps, and with margins on both sides of the window</a:t>
            </a:r>
          </a:p>
          <a:p>
            <a:pPr lvl="1"/>
            <a:r>
              <a:rPr lang="en-US" dirty="0"/>
              <a:t>align content and controls on the column boundaries. </a:t>
            </a:r>
          </a:p>
          <a:p>
            <a:pPr lvl="1"/>
            <a:r>
              <a:rPr lang="en-US" dirty="0"/>
              <a:t>Some elements may span multiple columns, but they align (start or end at) column boundaries</a:t>
            </a:r>
          </a:p>
        </p:txBody>
      </p:sp>
      <p:pic>
        <p:nvPicPr>
          <p:cNvPr id="4" name="Picture 2" descr="https://lh6.googleusercontent.com/akA-7Dj513UNNea4WaaLa0YunAf6Oad6GBjhKkCMasSVN7pPd0GXs60br740BRvq2JMSsd68fSLvcGcCiL3CY5MU6W4dFvh3JF6z30XuJiPDk4GWUV-XGX9vfXWKWY3EAKJ2c0gw">
            <a:extLst>
              <a:ext uri="{FF2B5EF4-FFF2-40B4-BE49-F238E27FC236}">
                <a16:creationId xmlns:a16="http://schemas.microsoft.com/office/drawing/2014/main" id="{94A86FB2-EF5D-5472-9AE1-D38EAC68E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974" y="2141950"/>
            <a:ext cx="4981661" cy="281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681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94BD-5BB4-6A54-C126-CE1CC6F4BF10}"/>
              </a:ext>
            </a:extLst>
          </p:cNvPr>
          <p:cNvSpPr>
            <a:spLocks noGrp="1"/>
          </p:cNvSpPr>
          <p:nvPr>
            <p:ph type="title"/>
          </p:nvPr>
        </p:nvSpPr>
        <p:spPr/>
        <p:txBody>
          <a:bodyPr/>
          <a:lstStyle/>
          <a:p>
            <a:r>
              <a:rPr lang="en-US" dirty="0"/>
              <a:t>Grid-based design</a:t>
            </a:r>
          </a:p>
        </p:txBody>
      </p:sp>
      <p:sp>
        <p:nvSpPr>
          <p:cNvPr id="3" name="Content Placeholder 2">
            <a:extLst>
              <a:ext uri="{FF2B5EF4-FFF2-40B4-BE49-F238E27FC236}">
                <a16:creationId xmlns:a16="http://schemas.microsoft.com/office/drawing/2014/main" id="{BF080F9C-8EC6-95C3-18C9-C2892E2B15FA}"/>
              </a:ext>
            </a:extLst>
          </p:cNvPr>
          <p:cNvSpPr>
            <a:spLocks noGrp="1"/>
          </p:cNvSpPr>
          <p:nvPr>
            <p:ph idx="1"/>
          </p:nvPr>
        </p:nvSpPr>
        <p:spPr>
          <a:xfrm>
            <a:off x="838200" y="1825625"/>
            <a:ext cx="3909164" cy="4351338"/>
          </a:xfrm>
        </p:spPr>
        <p:txBody>
          <a:bodyPr/>
          <a:lstStyle/>
          <a:p>
            <a:r>
              <a:rPr lang="en-US" dirty="0"/>
              <a:t>Let’s find the alignment</a:t>
            </a:r>
          </a:p>
        </p:txBody>
      </p:sp>
      <p:pic>
        <p:nvPicPr>
          <p:cNvPr id="5" name="Picture 4" descr="Diagram&#10;&#10;Description automatically generated">
            <a:extLst>
              <a:ext uri="{FF2B5EF4-FFF2-40B4-BE49-F238E27FC236}">
                <a16:creationId xmlns:a16="http://schemas.microsoft.com/office/drawing/2014/main" id="{7946E755-B972-AE8A-7CC3-009D9BCF6851}"/>
              </a:ext>
            </a:extLst>
          </p:cNvPr>
          <p:cNvPicPr>
            <a:picLocks noChangeAspect="1"/>
          </p:cNvPicPr>
          <p:nvPr/>
        </p:nvPicPr>
        <p:blipFill>
          <a:blip r:embed="rId2"/>
          <a:stretch>
            <a:fillRect/>
          </a:stretch>
        </p:blipFill>
        <p:spPr>
          <a:xfrm>
            <a:off x="5509625" y="46037"/>
            <a:ext cx="5982746" cy="6858000"/>
          </a:xfrm>
          <a:prstGeom prst="rect">
            <a:avLst/>
          </a:prstGeom>
        </p:spPr>
      </p:pic>
    </p:spTree>
    <p:extLst>
      <p:ext uri="{BB962C8B-B14F-4D97-AF65-F5344CB8AC3E}">
        <p14:creationId xmlns:p14="http://schemas.microsoft.com/office/powerpoint/2010/main" val="13938493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94BD-5BB4-6A54-C126-CE1CC6F4BF10}"/>
              </a:ext>
            </a:extLst>
          </p:cNvPr>
          <p:cNvSpPr>
            <a:spLocks noGrp="1"/>
          </p:cNvSpPr>
          <p:nvPr>
            <p:ph type="title"/>
          </p:nvPr>
        </p:nvSpPr>
        <p:spPr/>
        <p:txBody>
          <a:bodyPr/>
          <a:lstStyle/>
          <a:p>
            <a:r>
              <a:rPr lang="en-US" dirty="0"/>
              <a:t>Grid-based design</a:t>
            </a:r>
          </a:p>
        </p:txBody>
      </p:sp>
      <p:sp>
        <p:nvSpPr>
          <p:cNvPr id="3" name="Content Placeholder 2">
            <a:extLst>
              <a:ext uri="{FF2B5EF4-FFF2-40B4-BE49-F238E27FC236}">
                <a16:creationId xmlns:a16="http://schemas.microsoft.com/office/drawing/2014/main" id="{BF080F9C-8EC6-95C3-18C9-C2892E2B15FA}"/>
              </a:ext>
            </a:extLst>
          </p:cNvPr>
          <p:cNvSpPr>
            <a:spLocks noGrp="1"/>
          </p:cNvSpPr>
          <p:nvPr>
            <p:ph idx="1"/>
          </p:nvPr>
        </p:nvSpPr>
        <p:spPr>
          <a:xfrm>
            <a:off x="838200" y="1825625"/>
            <a:ext cx="3909164" cy="4351338"/>
          </a:xfrm>
        </p:spPr>
        <p:txBody>
          <a:bodyPr/>
          <a:lstStyle/>
          <a:p>
            <a:r>
              <a:rPr lang="en-US" dirty="0"/>
              <a:t>So many places of alignment</a:t>
            </a:r>
          </a:p>
        </p:txBody>
      </p:sp>
      <p:pic>
        <p:nvPicPr>
          <p:cNvPr id="6" name="Picture 5" descr="Diagram&#10;&#10;Description automatically generated">
            <a:extLst>
              <a:ext uri="{FF2B5EF4-FFF2-40B4-BE49-F238E27FC236}">
                <a16:creationId xmlns:a16="http://schemas.microsoft.com/office/drawing/2014/main" id="{4F546A4E-8487-02DC-475B-3675434F8789}"/>
              </a:ext>
            </a:extLst>
          </p:cNvPr>
          <p:cNvPicPr>
            <a:picLocks noChangeAspect="1"/>
          </p:cNvPicPr>
          <p:nvPr/>
        </p:nvPicPr>
        <p:blipFill>
          <a:blip r:embed="rId2"/>
          <a:stretch>
            <a:fillRect/>
          </a:stretch>
        </p:blipFill>
        <p:spPr>
          <a:xfrm>
            <a:off x="6167630" y="87682"/>
            <a:ext cx="6024370" cy="6858000"/>
          </a:xfrm>
          <a:prstGeom prst="rect">
            <a:avLst/>
          </a:prstGeom>
        </p:spPr>
      </p:pic>
    </p:spTree>
    <p:extLst>
      <p:ext uri="{BB962C8B-B14F-4D97-AF65-F5344CB8AC3E}">
        <p14:creationId xmlns:p14="http://schemas.microsoft.com/office/powerpoint/2010/main" val="522705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C7BB-F605-E0FD-EEA7-990CFA5382AC}"/>
              </a:ext>
            </a:extLst>
          </p:cNvPr>
          <p:cNvSpPr>
            <a:spLocks noGrp="1"/>
          </p:cNvSpPr>
          <p:nvPr>
            <p:ph type="title"/>
          </p:nvPr>
        </p:nvSpPr>
        <p:spPr/>
        <p:txBody>
          <a:bodyPr/>
          <a:lstStyle/>
          <a:p>
            <a:r>
              <a:rPr lang="en-US" dirty="0"/>
              <a:t>Proximity vs color- which wins? </a:t>
            </a:r>
          </a:p>
        </p:txBody>
      </p:sp>
      <p:pic>
        <p:nvPicPr>
          <p:cNvPr id="7" name="Picture 6" descr="A picture containing icon&#10;&#10;Description automatically generated">
            <a:extLst>
              <a:ext uri="{FF2B5EF4-FFF2-40B4-BE49-F238E27FC236}">
                <a16:creationId xmlns:a16="http://schemas.microsoft.com/office/drawing/2014/main" id="{463E8EFB-FBD6-EEE9-F0F3-8C003CB3577A}"/>
              </a:ext>
            </a:extLst>
          </p:cNvPr>
          <p:cNvPicPr>
            <a:picLocks noChangeAspect="1"/>
          </p:cNvPicPr>
          <p:nvPr/>
        </p:nvPicPr>
        <p:blipFill>
          <a:blip r:embed="rId2"/>
          <a:stretch>
            <a:fillRect/>
          </a:stretch>
        </p:blipFill>
        <p:spPr>
          <a:xfrm>
            <a:off x="1948326" y="2024083"/>
            <a:ext cx="7100671" cy="2644094"/>
          </a:xfrm>
          <a:prstGeom prst="rect">
            <a:avLst/>
          </a:prstGeom>
        </p:spPr>
      </p:pic>
      <p:sp>
        <p:nvSpPr>
          <p:cNvPr id="8" name="TextBox 7">
            <a:extLst>
              <a:ext uri="{FF2B5EF4-FFF2-40B4-BE49-F238E27FC236}">
                <a16:creationId xmlns:a16="http://schemas.microsoft.com/office/drawing/2014/main" id="{C05570BC-29C8-A3DF-873B-1AB27E9496C3}"/>
              </a:ext>
            </a:extLst>
          </p:cNvPr>
          <p:cNvSpPr txBox="1"/>
          <p:nvPr/>
        </p:nvSpPr>
        <p:spPr>
          <a:xfrm>
            <a:off x="1757548" y="5723906"/>
            <a:ext cx="5557868" cy="369332"/>
          </a:xfrm>
          <a:prstGeom prst="rect">
            <a:avLst/>
          </a:prstGeom>
          <a:noFill/>
        </p:spPr>
        <p:txBody>
          <a:bodyPr wrap="none" rtlCol="0">
            <a:spAutoFit/>
          </a:bodyPr>
          <a:lstStyle/>
          <a:p>
            <a:r>
              <a:rPr lang="en-US" dirty="0"/>
              <a:t>Do you see groups based on color or based on proximity? </a:t>
            </a:r>
          </a:p>
        </p:txBody>
      </p:sp>
    </p:spTree>
    <p:extLst>
      <p:ext uri="{BB962C8B-B14F-4D97-AF65-F5344CB8AC3E}">
        <p14:creationId xmlns:p14="http://schemas.microsoft.com/office/powerpoint/2010/main" val="3589192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54F2-BD21-63AB-EBC8-D1ED66B929D1}"/>
              </a:ext>
            </a:extLst>
          </p:cNvPr>
          <p:cNvSpPr>
            <a:spLocks noGrp="1"/>
          </p:cNvSpPr>
          <p:nvPr>
            <p:ph type="title"/>
          </p:nvPr>
        </p:nvSpPr>
        <p:spPr/>
        <p:txBody>
          <a:bodyPr/>
          <a:lstStyle/>
          <a:p>
            <a:r>
              <a:rPr lang="en-US" dirty="0"/>
              <a:t>Proximity principle </a:t>
            </a:r>
            <a:br>
              <a:rPr lang="en-US" dirty="0"/>
            </a:br>
            <a:r>
              <a:rPr lang="en-US" dirty="0"/>
              <a:t>and UI design</a:t>
            </a:r>
          </a:p>
        </p:txBody>
      </p:sp>
      <p:sp>
        <p:nvSpPr>
          <p:cNvPr id="3" name="Content Placeholder 2">
            <a:extLst>
              <a:ext uri="{FF2B5EF4-FFF2-40B4-BE49-F238E27FC236}">
                <a16:creationId xmlns:a16="http://schemas.microsoft.com/office/drawing/2014/main" id="{2D767A81-F48F-0EC8-D0F6-9B0A818D57F9}"/>
              </a:ext>
            </a:extLst>
          </p:cNvPr>
          <p:cNvSpPr>
            <a:spLocks noGrp="1"/>
          </p:cNvSpPr>
          <p:nvPr>
            <p:ph idx="1"/>
          </p:nvPr>
        </p:nvSpPr>
        <p:spPr>
          <a:xfrm>
            <a:off x="838200" y="1825625"/>
            <a:ext cx="4493821" cy="4351338"/>
          </a:xfrm>
        </p:spPr>
        <p:txBody>
          <a:bodyPr>
            <a:normAutofit fontScale="92500" lnSpcReduction="20000"/>
          </a:bodyPr>
          <a:lstStyle/>
          <a:p>
            <a:r>
              <a:rPr lang="en-US" dirty="0">
                <a:solidFill>
                  <a:srgbClr val="292929"/>
                </a:solidFill>
                <a:latin typeface="source-serif-pro"/>
              </a:rPr>
              <a:t>U</a:t>
            </a:r>
            <a:r>
              <a:rPr lang="en-US" b="0" i="0" dirty="0">
                <a:solidFill>
                  <a:srgbClr val="292929"/>
                </a:solidFill>
                <a:effectLst/>
                <a:latin typeface="source-serif-pro"/>
              </a:rPr>
              <a:t>se the Proximity principle in UI design </a:t>
            </a:r>
          </a:p>
          <a:p>
            <a:pPr lvl="1"/>
            <a:r>
              <a:rPr lang="en-US" b="0" i="0" dirty="0">
                <a:solidFill>
                  <a:srgbClr val="292929"/>
                </a:solidFill>
                <a:effectLst/>
                <a:latin typeface="source-serif-pro"/>
              </a:rPr>
              <a:t>grouping similar information,</a:t>
            </a:r>
          </a:p>
          <a:p>
            <a:pPr lvl="1"/>
            <a:r>
              <a:rPr lang="en-US" b="0" i="0" dirty="0">
                <a:solidFill>
                  <a:srgbClr val="292929"/>
                </a:solidFill>
                <a:effectLst/>
                <a:latin typeface="source-serif-pro"/>
              </a:rPr>
              <a:t>organizing content </a:t>
            </a:r>
          </a:p>
          <a:p>
            <a:pPr lvl="1"/>
            <a:r>
              <a:rPr lang="en-US" b="0" i="0" dirty="0">
                <a:solidFill>
                  <a:srgbClr val="292929"/>
                </a:solidFill>
                <a:effectLst/>
                <a:latin typeface="source-serif-pro"/>
              </a:rPr>
              <a:t>decluttering layouts. </a:t>
            </a:r>
          </a:p>
          <a:p>
            <a:r>
              <a:rPr lang="en-US" b="0" i="0" dirty="0">
                <a:solidFill>
                  <a:srgbClr val="292929"/>
                </a:solidFill>
                <a:effectLst/>
                <a:latin typeface="source-serif-pro"/>
              </a:rPr>
              <a:t>Positioning is part of communication with your user </a:t>
            </a:r>
            <a:endParaRPr lang="en-US" dirty="0"/>
          </a:p>
          <a:p>
            <a:endParaRPr lang="en-US" dirty="0"/>
          </a:p>
          <a:p>
            <a:r>
              <a:rPr lang="en-US" dirty="0"/>
              <a:t>When you look at these webpages, do you have a sense of which content is related?  </a:t>
            </a:r>
          </a:p>
          <a:p>
            <a:endParaRPr lang="en-US" dirty="0"/>
          </a:p>
        </p:txBody>
      </p:sp>
      <p:pic>
        <p:nvPicPr>
          <p:cNvPr id="5" name="Picture 4" descr="Graphical user interface, diagram&#10;&#10;Description automatically generated">
            <a:extLst>
              <a:ext uri="{FF2B5EF4-FFF2-40B4-BE49-F238E27FC236}">
                <a16:creationId xmlns:a16="http://schemas.microsoft.com/office/drawing/2014/main" id="{C0EF11F5-8DF8-BE39-ED09-36282BE9BAD5}"/>
              </a:ext>
            </a:extLst>
          </p:cNvPr>
          <p:cNvPicPr>
            <a:picLocks noChangeAspect="1"/>
          </p:cNvPicPr>
          <p:nvPr/>
        </p:nvPicPr>
        <p:blipFill>
          <a:blip r:embed="rId2"/>
          <a:stretch>
            <a:fillRect/>
          </a:stretch>
        </p:blipFill>
        <p:spPr>
          <a:xfrm>
            <a:off x="6859981" y="681037"/>
            <a:ext cx="4495800" cy="5930900"/>
          </a:xfrm>
          <a:prstGeom prst="rect">
            <a:avLst/>
          </a:prstGeom>
        </p:spPr>
      </p:pic>
    </p:spTree>
    <p:extLst>
      <p:ext uri="{BB962C8B-B14F-4D97-AF65-F5344CB8AC3E}">
        <p14:creationId xmlns:p14="http://schemas.microsoft.com/office/powerpoint/2010/main" val="3883851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964-DAE9-A8E3-E19D-E1A475346702}"/>
              </a:ext>
            </a:extLst>
          </p:cNvPr>
          <p:cNvSpPr>
            <a:spLocks noGrp="1"/>
          </p:cNvSpPr>
          <p:nvPr>
            <p:ph type="title"/>
          </p:nvPr>
        </p:nvSpPr>
        <p:spPr/>
        <p:txBody>
          <a:bodyPr/>
          <a:lstStyle/>
          <a:p>
            <a:r>
              <a:rPr lang="en-US" dirty="0"/>
              <a:t>Which of these use the proximity principle?</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E8BF123B-C4DD-8CF1-1C33-D1DE3456A503}"/>
              </a:ext>
            </a:extLst>
          </p:cNvPr>
          <p:cNvPicPr>
            <a:picLocks noChangeAspect="1"/>
          </p:cNvPicPr>
          <p:nvPr/>
        </p:nvPicPr>
        <p:blipFill>
          <a:blip r:embed="rId2"/>
          <a:stretch>
            <a:fillRect/>
          </a:stretch>
        </p:blipFill>
        <p:spPr>
          <a:xfrm>
            <a:off x="1243693" y="1690688"/>
            <a:ext cx="10081566" cy="4595812"/>
          </a:xfrm>
          <a:prstGeom prst="rect">
            <a:avLst/>
          </a:prstGeom>
        </p:spPr>
      </p:pic>
      <p:sp>
        <p:nvSpPr>
          <p:cNvPr id="6" name="Rectangle 5">
            <a:extLst>
              <a:ext uri="{FF2B5EF4-FFF2-40B4-BE49-F238E27FC236}">
                <a16:creationId xmlns:a16="http://schemas.microsoft.com/office/drawing/2014/main" id="{7BFA87DF-120F-0E70-B4AE-BA4D0C93658F}"/>
              </a:ext>
            </a:extLst>
          </p:cNvPr>
          <p:cNvSpPr/>
          <p:nvPr/>
        </p:nvSpPr>
        <p:spPr>
          <a:xfrm>
            <a:off x="604157" y="5110843"/>
            <a:ext cx="11155136" cy="1382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910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26875</TotalTime>
  <Words>1926</Words>
  <Application>Microsoft Macintosh PowerPoint</Application>
  <PresentationFormat>Widescreen</PresentationFormat>
  <Paragraphs>203</Paragraphs>
  <Slides>63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Lucida Grande</vt:lpstr>
      <vt:lpstr>source-serif-pro</vt:lpstr>
      <vt:lpstr>Office Theme</vt:lpstr>
      <vt:lpstr>User interface design</vt:lpstr>
      <vt:lpstr>UI Design: Week 4 </vt:lpstr>
      <vt:lpstr>Design</vt:lpstr>
      <vt:lpstr>Psychological principle: Gestalt principles</vt:lpstr>
      <vt:lpstr>Gestalt principle</vt:lpstr>
      <vt:lpstr>Proximity principle </vt:lpstr>
      <vt:lpstr>Proximity vs color- which wins? </vt:lpstr>
      <vt:lpstr>Proximity principle  and UI design</vt:lpstr>
      <vt:lpstr>Which of these use the proximity principle?</vt:lpstr>
      <vt:lpstr>Which of these use the proximity principle?</vt:lpstr>
      <vt:lpstr>Common region principle </vt:lpstr>
      <vt:lpstr>Common region principle and UI design</vt:lpstr>
      <vt:lpstr>Common region vs other channels</vt:lpstr>
      <vt:lpstr>Common region examples</vt:lpstr>
      <vt:lpstr>Common region examples</vt:lpstr>
      <vt:lpstr>Common region examples</vt:lpstr>
      <vt:lpstr>Common groupings caution</vt:lpstr>
      <vt:lpstr>Similarity</vt:lpstr>
      <vt:lpstr>Similarity in UI design</vt:lpstr>
      <vt:lpstr>Which uses similarity principle?</vt:lpstr>
      <vt:lpstr>Which uses similarity principle?</vt:lpstr>
      <vt:lpstr>Similarity in UI design example</vt:lpstr>
      <vt:lpstr>Similarity in UI design example</vt:lpstr>
      <vt:lpstr>Similarity- make some things stand out</vt:lpstr>
      <vt:lpstr>Continuity principle</vt:lpstr>
      <vt:lpstr>Continuity vs color</vt:lpstr>
      <vt:lpstr>Continuity in UI design</vt:lpstr>
      <vt:lpstr>Continuity in UI design</vt:lpstr>
      <vt:lpstr>Common fate</vt:lpstr>
      <vt:lpstr>Common fate and UI design</vt:lpstr>
      <vt:lpstr>Common fate principle</vt:lpstr>
      <vt:lpstr>Closure principle </vt:lpstr>
      <vt:lpstr>Closure in UI design</vt:lpstr>
      <vt:lpstr>Symmetry </vt:lpstr>
      <vt:lpstr>Symmetry and UI design</vt:lpstr>
      <vt:lpstr>Symmetry and UI design example</vt:lpstr>
      <vt:lpstr>Figure/Ground principle</vt:lpstr>
      <vt:lpstr>Figure/ground principle examples</vt:lpstr>
      <vt:lpstr>Figure ground principle examples</vt:lpstr>
      <vt:lpstr>How to use these principles</vt:lpstr>
      <vt:lpstr>Slide credits</vt:lpstr>
      <vt:lpstr>How we ‘read’ </vt:lpstr>
      <vt:lpstr>Visual hierarchy</vt:lpstr>
      <vt:lpstr>Visual hierarchy</vt:lpstr>
      <vt:lpstr>Visual hierarchy</vt:lpstr>
      <vt:lpstr>Visual Hierarchy</vt:lpstr>
      <vt:lpstr>Example page with no hierarchy</vt:lpstr>
      <vt:lpstr>Better?</vt:lpstr>
      <vt:lpstr>With no hierarchy….</vt:lpstr>
      <vt:lpstr>With no hierarchy…. Dark pattern</vt:lpstr>
      <vt:lpstr>Alignment</vt:lpstr>
      <vt:lpstr>Which do we like better? Can we spot the difference?</vt:lpstr>
      <vt:lpstr>Can we spot the difference?</vt:lpstr>
      <vt:lpstr>Another example</vt:lpstr>
      <vt:lpstr>Horizontal Alignment</vt:lpstr>
      <vt:lpstr>Horizontal Alignment</vt:lpstr>
      <vt:lpstr>Horizontal Alignment and Eyeline</vt:lpstr>
      <vt:lpstr>Horizontal alignment: Eyeline</vt:lpstr>
      <vt:lpstr>How to use balance and symmetry in UI design</vt:lpstr>
      <vt:lpstr>But not everything needs to be symmetrical all the time</vt:lpstr>
      <vt:lpstr>Grid-based design</vt:lpstr>
      <vt:lpstr>Grid-based design</vt:lpstr>
      <vt:lpstr>Grid-based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Aurisano, Jillian M</dc:creator>
  <cp:lastModifiedBy>Aurisano, Jillian (aurisajm)</cp:lastModifiedBy>
  <cp:revision>165</cp:revision>
  <dcterms:created xsi:type="dcterms:W3CDTF">2022-01-10T03:51:18Z</dcterms:created>
  <dcterms:modified xsi:type="dcterms:W3CDTF">2024-09-18T17:14:54Z</dcterms:modified>
</cp:coreProperties>
</file>